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652" r:id="rId2"/>
    <p:sldId id="690" r:id="rId3"/>
    <p:sldId id="691" r:id="rId4"/>
    <p:sldId id="644" r:id="rId5"/>
    <p:sldId id="642" r:id="rId6"/>
    <p:sldId id="693" r:id="rId7"/>
    <p:sldId id="698" r:id="rId8"/>
    <p:sldId id="261" r:id="rId9"/>
    <p:sldId id="259" r:id="rId10"/>
    <p:sldId id="694" r:id="rId11"/>
    <p:sldId id="257" r:id="rId12"/>
    <p:sldId id="258" r:id="rId13"/>
    <p:sldId id="648" r:id="rId14"/>
    <p:sldId id="697" r:id="rId15"/>
    <p:sldId id="655" r:id="rId16"/>
    <p:sldId id="674" r:id="rId17"/>
    <p:sldId id="672" r:id="rId18"/>
    <p:sldId id="667" r:id="rId19"/>
    <p:sldId id="673" r:id="rId20"/>
    <p:sldId id="670" r:id="rId21"/>
    <p:sldId id="671" r:id="rId22"/>
    <p:sldId id="682" r:id="rId23"/>
    <p:sldId id="699" r:id="rId24"/>
    <p:sldId id="683" r:id="rId25"/>
    <p:sldId id="256" r:id="rId26"/>
    <p:sldId id="692" r:id="rId27"/>
    <p:sldId id="679" r:id="rId28"/>
    <p:sldId id="658" r:id="rId29"/>
    <p:sldId id="659" r:id="rId30"/>
    <p:sldId id="660" r:id="rId31"/>
    <p:sldId id="669" r:id="rId32"/>
    <p:sldId id="676" r:id="rId33"/>
    <p:sldId id="666" r:id="rId34"/>
    <p:sldId id="665" r:id="rId35"/>
    <p:sldId id="680" r:id="rId36"/>
    <p:sldId id="695" r:id="rId37"/>
    <p:sldId id="696" r:id="rId38"/>
    <p:sldId id="657" r:id="rId39"/>
    <p:sldId id="661" r:id="rId40"/>
    <p:sldId id="26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194" autoAdjust="0"/>
  </p:normalViewPr>
  <p:slideViewPr>
    <p:cSldViewPr snapToGrid="0">
      <p:cViewPr varScale="1">
        <p:scale>
          <a:sx n="79" d="100"/>
          <a:sy n="79" d="100"/>
        </p:scale>
        <p:origin x="85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2.jpg>
</file>

<file path=ppt/media/image12.png>
</file>

<file path=ppt/media/image13.jp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8.png>
</file>

<file path=ppt/media/image39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A8019-2CBB-421A-A838-F3AFAADB741E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DD572A-7B0C-4F85-B9DA-0646B0649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01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 = presenter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BE63BF-E9B3-4A1F-9A6E-8179564CEF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9027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22CC59-A62D-4D82-9153-A3B41272782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87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Note that the value of the RED square itself matters too.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5878C-B145-4AC1-B948-050CE74546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29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Note that the value of the RED square itself matters too.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75878C-B145-4AC1-B948-050CE74546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903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Technically, numbers are NOT possible: same colors are SAME states! Spatial structure imposes ‘strictures’!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22CC59-A62D-4D82-9153-A3B41272782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63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US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bivariate spatial correlation measures the degree to which the value for a given variable at a location is correlated with its neighbors for a </a:t>
            </a:r>
            <a:r>
              <a:rPr lang="en-US" b="0" i="1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different variable</a:t>
            </a:r>
            <a:r>
              <a:rPr lang="en-US" b="0" i="0" dirty="0">
                <a:solidFill>
                  <a:srgbClr val="606C71"/>
                </a:solidFill>
                <a:effectLst/>
                <a:latin typeface="Open Sans" panose="020B0606030504020204" pitchFamily="34" charset="0"/>
              </a:rPr>
              <a:t>.” “In fact, the notion of spatial correlation pertains to the effect of neighbors on a central location, not the other way around. While the Moran scatter plot seems to reverse this logic, this is purely a formalism, without any consequences in the univariate case. 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572A-7B0C-4F85-B9DA-0646B0649F9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0091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dirty="0"/>
              <a:t>xx’ </a:t>
            </a:r>
            <a:r>
              <a:rPr lang="en-US" dirty="0" err="1"/>
              <a:t>yy</a:t>
            </a:r>
            <a:r>
              <a:rPr lang="en-US" dirty="0"/>
              <a:t>’ are like Moran’s I’s</a:t>
            </a:r>
          </a:p>
          <a:p>
            <a:pPr algn="l"/>
            <a:r>
              <a:rPr lang="en-US" dirty="0"/>
              <a:t>P values need </a:t>
            </a:r>
            <a:r>
              <a:rPr lang="en-US" sz="1800" b="1" i="0" u="none" strike="noStrike" baseline="0" dirty="0">
                <a:latin typeface="Arial" panose="020B0604020202020204" pitchFamily="34" charset="0"/>
              </a:rPr>
              <a:t>On the Statistics of Interdependence: Treating Dyadic Data with Respect + Richard Gonzalez Dale Griffin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5E7C87-8969-4F30-92F6-0F92A6F9889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65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sem</a:t>
            </a:r>
            <a:r>
              <a:rPr lang="en-US" dirty="0"/>
              <a:t> (lfex20stcdc &lt;- inck1519st lglfex20 ) (inck1519st &lt;- lfex20stcdc  lginck19st)  , </a:t>
            </a:r>
            <a:r>
              <a:rPr lang="en-US" dirty="0" err="1"/>
              <a:t>cov</a:t>
            </a:r>
            <a:r>
              <a:rPr lang="en-US" dirty="0"/>
              <a:t>(e.inck1519st*e.lfex20stcdc) //, standardized</a:t>
            </a:r>
          </a:p>
          <a:p>
            <a:r>
              <a:rPr lang="en-US" dirty="0" err="1"/>
              <a:t>estat</a:t>
            </a:r>
            <a:r>
              <a:rPr lang="en-US" dirty="0"/>
              <a:t> framework , fitted standardized // implied correlations</a:t>
            </a:r>
          </a:p>
          <a:p>
            <a:r>
              <a:rPr lang="en-US" dirty="0" err="1"/>
              <a:t>sem</a:t>
            </a:r>
            <a:r>
              <a:rPr lang="en-US" dirty="0"/>
              <a:t> (lfex20stcdc &lt;- pminrty15_19st lglfex20 ) (pminrty15_19st &lt;- lfex20stcdc  lgpmin1519)  , </a:t>
            </a:r>
            <a:r>
              <a:rPr lang="en-US" dirty="0" err="1"/>
              <a:t>cov</a:t>
            </a:r>
            <a:r>
              <a:rPr lang="en-US" dirty="0"/>
              <a:t>(e.pminrty15_19st*e.lfex20stcdc) </a:t>
            </a:r>
          </a:p>
          <a:p>
            <a:r>
              <a:rPr lang="en-US" dirty="0" err="1"/>
              <a:t>sem</a:t>
            </a:r>
            <a:r>
              <a:rPr lang="en-US" dirty="0"/>
              <a:t> (pminrty15_19st &lt;- inck1519st lgpmin1519 ) (inck1519st &lt;- pminrty15_19st  lginck19st)  , </a:t>
            </a:r>
            <a:r>
              <a:rPr lang="en-US" dirty="0" err="1"/>
              <a:t>cov</a:t>
            </a:r>
            <a:r>
              <a:rPr lang="en-US" dirty="0"/>
              <a:t>(e.inck1519st*</a:t>
            </a:r>
            <a:r>
              <a:rPr lang="en-US" dirty="0" err="1"/>
              <a:t>e.pmi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DD572A-7B0C-4F85-B9DA-0646B0649F9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1470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If the individuals in the block share no common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causes of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MTMI"/>
              </a:rPr>
              <a:t>A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or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MTMI"/>
              </a:rPr>
              <a:t>Y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, as in the DAG in Figure </a:t>
            </a:r>
            <a:r>
              <a:rPr lang="en-US" sz="1800" b="0" i="0" u="none" strike="noStrike" baseline="0" dirty="0">
                <a:solidFill>
                  <a:srgbClr val="000064"/>
                </a:solidFill>
                <a:latin typeface="Times-Roman"/>
              </a:rPr>
              <a:t>4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, then</a:t>
            </a:r>
          </a:p>
          <a:p>
            <a:pPr algn="l"/>
            <a:r>
              <a:rPr lang="en-US" sz="1800" b="0" i="1" u="none" strike="noStrike" baseline="0" dirty="0">
                <a:solidFill>
                  <a:srgbClr val="000000"/>
                </a:solidFill>
                <a:latin typeface="MTMI"/>
              </a:rPr>
              <a:t>Ci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suffices to block the backdoor paths from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MTMI"/>
              </a:rPr>
              <a:t>Ai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to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MTMI"/>
              </a:rPr>
              <a:t>Yi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and from </a:t>
            </a:r>
            <a:r>
              <a:rPr lang="en-US" sz="1800" b="0" i="1" u="none" strike="noStrike" baseline="0" dirty="0" err="1">
                <a:solidFill>
                  <a:srgbClr val="000000"/>
                </a:solidFill>
                <a:latin typeface="MTMI"/>
              </a:rPr>
              <a:t>Aj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MTMI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to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MTMI"/>
              </a:rPr>
              <a:t>Yi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and, therefore, exchangeability for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the effect of </a:t>
            </a:r>
            <a:r>
              <a:rPr lang="en-US" sz="1800" b="1" i="0" u="none" strike="noStrike" baseline="0" dirty="0">
                <a:solidFill>
                  <a:srgbClr val="000000"/>
                </a:solidFill>
                <a:latin typeface="Times-Bold"/>
              </a:rPr>
              <a:t>A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on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MTMI"/>
              </a:rPr>
              <a:t>Yi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holds conditional on </a:t>
            </a:r>
            <a:r>
              <a:rPr lang="en-US" sz="1800" b="0" i="1" u="none" strike="noStrike" baseline="0" dirty="0">
                <a:solidFill>
                  <a:srgbClr val="000000"/>
                </a:solidFill>
                <a:latin typeface="MTMI"/>
              </a:rPr>
              <a:t>Ci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Times-Roman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22CC59-A62D-4D82-9153-A3B41272782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881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22CC59-A62D-4D82-9153-A3B41272782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52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B9BD8-C624-D38C-D864-9EADB374CB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FBFDB4-9852-46E5-B2F7-9577F3B4A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A39E3-E846-2A91-883E-6FBEAA52F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164CE-D6E7-9E95-ED9F-6DCB4B7DB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4452E-3A4E-665D-CAFE-CDDF8B292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724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24A73-C969-4B58-B1BA-8E94864B6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D915B8-6531-C3EB-FF51-EDBAEC712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D614DE-D7D1-3969-54C3-4A7E3F786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C170CC-AD6E-4382-9832-4938FD73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09F0D-8547-044A-6E9A-A32CD900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3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161E39-7DCC-A496-D161-A411486F4A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7911AA-0B29-0EDA-87EB-3D2D3C96F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CFA33-445B-4F3C-8629-665A11DEC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F022B-2434-8674-825C-DEFD4AAC9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92B91-983A-5FEA-2F57-092FE06D4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1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A3B83-4CB7-8B5B-7EAC-5F9BD5D96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9A027-8A9A-7BF6-3051-2BCE4F43A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67D59-26B5-9569-4F86-42E0D0BA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9652A-3347-1B84-F614-1734EB816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D5F1D-94C9-AD2D-1B02-7030D4ED7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2281B-8998-E44D-3319-8A0B4D50A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9DD52-F30D-73BD-8DB4-5147EE4A9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D3869-F942-F061-5387-8D782D09F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C04AE-B25C-93FF-3BED-228B8E2CA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EA869-2B00-CBD8-FFF5-45016B9F0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67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361C3-5389-D592-EA7A-38FCDBF3B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4AD80-0016-D333-1879-DF6EF2BEE4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A02119-D31B-9D64-FD37-C292C0C7F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72C6F8-500B-4FFD-3367-46CFE828E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C8C964-50A6-5416-D508-F0AD9CFEA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C1CE2B-4128-808B-BFD6-DFB4B6592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44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4CC98-C7F6-C002-3793-95DF5044A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122778-F72D-B791-3C8B-8AE5E8657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E207B-231F-3AB5-B81A-8EFC8C3C0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5B9790-C41C-1846-32B5-D5E3CEFBE2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19AF4F-0768-9200-E272-337B4317C3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F5A72A-0F63-F702-0861-C2D94D33C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24FF4D-0430-6901-3B22-EDE14D7FE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CEB2C4-D3BD-BEEF-B7AC-53B98E5C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60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455EA-8532-0FC2-65AF-DCDC240E0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D8F41E-245E-C8E6-3670-B99BFB579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E75AC-C9E7-2768-7909-FC9BEF8F3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05D9C-05D8-0A52-8F67-22DA8716E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375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70B7E7-8DDB-2B49-645C-E872FD7B1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3C1CFD-4B4C-A4D1-E96D-599C77909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B49ABD-A868-7EC9-8CFA-9996A4677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06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8D2CE-1B6E-F583-47BF-CD5788A4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B4AA-97C0-7F6C-2C3E-619F02683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13BF5-32C2-65C6-25C0-C20B7D3DA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44407-55A7-56C8-B88A-BBC1BC9BC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B6EC1E-7141-8A1A-A673-BE795954A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591C19-17FA-42DC-1D06-DE390E9E7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06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18167-40FF-4CBC-1636-37B924EA1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A29E86-399F-D6E6-91FD-31887D83E3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AC44B-CC60-5E2F-F484-C9764EA54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DA1823-3313-C392-FC21-E24E0463B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BDB20-4C7C-B251-0C9A-7CF932F8B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1AA98-D41F-4758-B19F-5AFC4298F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800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37FCEB-3AF3-F004-D024-A85922FDA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59219F-527E-85B2-86F4-E16F00F7D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5DF96-1051-4D06-EA9D-E81D92FB8F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5CC3A-7A3E-4141-A763-4B6054B8AE57}" type="datetimeFigureOut">
              <a:rPr lang="en-US" smtClean="0"/>
              <a:t>6/26/2023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552B8-AD91-8D80-CF99-133739F548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A6C93-9500-577B-486B-83CD436C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E07AD-5AF1-422A-87D9-40CCDAF185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1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mailto:coman@uchc.edu" TargetMode="External"/><Relationship Id="rId7" Type="http://schemas.openxmlformats.org/officeDocument/2006/relationships/hyperlink" Target="https://libgen.fun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5.png"/><Relationship Id="rId5" Type="http://schemas.openxmlformats.org/officeDocument/2006/relationships/hyperlink" Target="https://drive.google.com/file/d/1JeMcfdoJk__H5p_K9__B5SbTQ6GPqoT4/view?usp=share_link" TargetMode="External"/><Relationship Id="rId10" Type="http://schemas.openxmlformats.org/officeDocument/2006/relationships/image" Target="../media/image4.png"/><Relationship Id="rId4" Type="http://schemas.openxmlformats.org/officeDocument/2006/relationships/image" Target="../media/image1.png"/><Relationship Id="rId9" Type="http://schemas.openxmlformats.org/officeDocument/2006/relationships/hyperlink" Target="https://sci-hub.st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eodacenter.github.io/workbook/5a_global_auto/lab5a.html" TargetMode="Externa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eodacenter.github.io/workbook/5a_global_auto/lab5a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rontiersin.org/articles/10.3389/fpsyg.2017.00151/ful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png"/><Relationship Id="rId5" Type="http://schemas.openxmlformats.org/officeDocument/2006/relationships/image" Target="../media/image1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9.png"/><Relationship Id="rId4" Type="http://schemas.openxmlformats.org/officeDocument/2006/relationships/image" Target="../media/image1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z3I7NjKL7RKAhKNhsOfTAvajLkPuESsh/view?usp=share_link" TargetMode="External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z3I7NjKL7RKAhKNhsOfTAvajLkPuESsh/view?usp=share_link" TargetMode="External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cademic.oup.com/fampra/article/39/3/556/6463006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fampra/article/39/3/556/6463006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cademic.oup.com/fampra/article/39/3/556/6463006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z3I7NjKL7RKAhKNhsOfTAvajLkPuESsh/view?usp=share_lin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6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z3I7NjKL7RKAhKNhsOfTAvajLkPuESsh/view?usp=share_link" TargetMode="External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ic.oup.com/view-large/figure/356867733/cmab165f0001.jp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cademic.oup.com/fampra/article/39/3/556/6463006" TargetMode="External"/><Relationship Id="rId4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28.png"/><Relationship Id="rId7" Type="http://schemas.openxmlformats.org/officeDocument/2006/relationships/image" Target="../media/image3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29.png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hyperlink" Target="https://drive.google.com/file/d/15sqL7oOhYtLar-iUScwg6r7PG0sB2l8_/view?usp=share_lin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hyperlink" Target="https://drive.google.com/file/d/15sqL7oOhYtLar-iUScwg6r7PG0sB2l8_/view?usp=share_link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drive.google.com/file/d/15sqL7oOhYtLar-iUScwg6r7PG0sB2l8_/view?usp=share_link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B3F7-A0A2-5EB3-B484-ABCEE601A6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0835"/>
            <a:ext cx="12192000" cy="3191038"/>
          </a:xfrm>
        </p:spPr>
        <p:txBody>
          <a:bodyPr>
            <a:noAutofit/>
          </a:bodyPr>
          <a:lstStyle/>
          <a:p>
            <a:r>
              <a:rPr lang="en-US" sz="5400" b="0" i="0" dirty="0">
                <a:solidFill>
                  <a:schemeClr val="accent1">
                    <a:lumMod val="75000"/>
                  </a:schemeClr>
                </a:solidFill>
                <a:effectLst/>
                <a:latin typeface="halcom"/>
              </a:rPr>
              <a:t>Boosting powers by combining spatial econometrics with dyadic analysis and SEM. Racial/ethnic differences in life expectancy across the US states</a:t>
            </a:r>
            <a:endParaRPr lang="en-US" sz="54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DECB97-F28F-8089-98F1-F9DA68E39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232335"/>
            <a:ext cx="11918556" cy="771306"/>
          </a:xfrm>
        </p:spPr>
        <p:txBody>
          <a:bodyPr>
            <a:normAutofit/>
          </a:bodyPr>
          <a:lstStyle/>
          <a:p>
            <a:pPr algn="l"/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Methodological Innovation  - Modern Modeling Methods, Storrs, CT, </a:t>
            </a:r>
            <a:r>
              <a:rPr lang="en-US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June 26-28 </a:t>
            </a:r>
            <a:r>
              <a:rPr 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2023</a:t>
            </a:r>
            <a:endParaRPr lang="en-US" i="1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8091594-0F50-3CCF-3F39-CA8838195BDF}"/>
              </a:ext>
            </a:extLst>
          </p:cNvPr>
          <p:cNvSpPr txBox="1">
            <a:spLocks/>
          </p:cNvSpPr>
          <p:nvPr/>
        </p:nvSpPr>
        <p:spPr>
          <a:xfrm>
            <a:off x="0" y="5149749"/>
            <a:ext cx="11260282" cy="115003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Emil </a:t>
            </a:r>
            <a:r>
              <a:rPr lang="en-US" dirty="0" err="1"/>
              <a:t>Coman</a:t>
            </a:r>
            <a:r>
              <a:rPr lang="en-US" baseline="30000" dirty="0" err="1"/>
              <a:t>P</a:t>
            </a:r>
            <a:r>
              <a:rPr lang="en-US" dirty="0"/>
              <a:t>, </a:t>
            </a:r>
            <a:r>
              <a:rPr lang="de-DE" dirty="0"/>
              <a:t>Adrian-Gabriel Enescu</a:t>
            </a:r>
            <a:r>
              <a:rPr lang="en-US" baseline="30000" dirty="0"/>
              <a:t>2</a:t>
            </a:r>
            <a:r>
              <a:rPr lang="de-DE" dirty="0"/>
              <a:t>, Peter Chen</a:t>
            </a:r>
            <a:r>
              <a:rPr lang="de-DE" baseline="30000" dirty="0"/>
              <a:t>3</a:t>
            </a:r>
            <a:r>
              <a:rPr lang="de-DE" dirty="0"/>
              <a:t>, </a:t>
            </a:r>
            <a:r>
              <a:rPr lang="de-DE"/>
              <a:t>Sandro Steinbach</a:t>
            </a:r>
            <a:r>
              <a:rPr lang="de-DE" baseline="30000"/>
              <a:t>4</a:t>
            </a:r>
            <a:r>
              <a:rPr lang="de-DE"/>
              <a:t> </a:t>
            </a:r>
          </a:p>
          <a:p>
            <a:r>
              <a:rPr lang="en-US" baseline="30000"/>
              <a:t>P</a:t>
            </a:r>
            <a:r>
              <a:rPr lang="en-US" dirty="0"/>
              <a:t>: Health Disparities Institute, UConn School of Medicine; </a:t>
            </a:r>
            <a:r>
              <a:rPr lang="de-DE" baseline="30000" dirty="0"/>
              <a:t>2</a:t>
            </a:r>
            <a:r>
              <a:rPr lang="en-US" dirty="0"/>
              <a:t>: Univ. of Brasov, Romania, Economics, </a:t>
            </a:r>
            <a:r>
              <a:rPr lang="de-DE" baseline="30000" dirty="0"/>
              <a:t>3</a:t>
            </a:r>
            <a:r>
              <a:rPr lang="en-US" dirty="0"/>
              <a:t>: </a:t>
            </a:r>
            <a:r>
              <a:rPr lang="en-US" dirty="0" err="1"/>
              <a:t>Uconn</a:t>
            </a:r>
            <a:r>
              <a:rPr lang="en-US" dirty="0"/>
              <a:t> Geography; </a:t>
            </a:r>
            <a:r>
              <a:rPr lang="de-DE" baseline="30000" dirty="0"/>
              <a:t>4</a:t>
            </a:r>
            <a:r>
              <a:rPr lang="en-US" dirty="0"/>
              <a:t>: </a:t>
            </a:r>
            <a:r>
              <a:rPr lang="en-US" dirty="0" err="1"/>
              <a:t>Uconn</a:t>
            </a:r>
            <a:r>
              <a:rPr lang="en-US" dirty="0"/>
              <a:t> Agricultural Economics; 	</a:t>
            </a:r>
            <a:r>
              <a:rPr lang="en-US" b="1" dirty="0">
                <a:hlinkClick r:id="rId3"/>
              </a:rPr>
              <a:t>coman@uchc.edu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8B5A67-2085-B84F-5723-09BB932DC9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89" y="6486889"/>
            <a:ext cx="1433947" cy="309760"/>
          </a:xfrm>
          <a:prstGeom prst="rect">
            <a:avLst/>
          </a:prstGeom>
        </p:spPr>
      </p:pic>
      <p:pic>
        <p:nvPicPr>
          <p:cNvPr id="10" name="Picture 9">
            <a:hlinkClick r:id="rId5"/>
            <a:extLst>
              <a:ext uri="{FF2B5EF4-FFF2-40B4-BE49-F238E27FC236}">
                <a16:creationId xmlns:a16="http://schemas.microsoft.com/office/drawing/2014/main" id="{B439EA54-F678-6299-4DC0-8994B04776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17410" y="3630961"/>
            <a:ext cx="1853828" cy="13903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33ECDC-B827-6BDE-63E1-8DD734855738}"/>
              </a:ext>
            </a:extLst>
          </p:cNvPr>
          <p:cNvSpPr txBox="1"/>
          <p:nvPr/>
        </p:nvSpPr>
        <p:spPr>
          <a:xfrm>
            <a:off x="21610" y="4159054"/>
            <a:ext cx="982305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i="1" dirty="0"/>
              <a:t>Slides at </a:t>
            </a:r>
          </a:p>
          <a:p>
            <a:pPr algn="l"/>
            <a:r>
              <a:rPr lang="en-US" sz="2800" i="1" dirty="0"/>
              <a:t>Data shared at</a:t>
            </a:r>
          </a:p>
        </p:txBody>
      </p:sp>
      <p:pic>
        <p:nvPicPr>
          <p:cNvPr id="5" name="Picture 4">
            <a:hlinkClick r:id="rId7"/>
            <a:extLst>
              <a:ext uri="{FF2B5EF4-FFF2-40B4-BE49-F238E27FC236}">
                <a16:creationId xmlns:a16="http://schemas.microsoft.com/office/drawing/2014/main" id="{948A9858-8868-7885-115E-A080E79B9A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29475" y="6467971"/>
            <a:ext cx="4962525" cy="428625"/>
          </a:xfrm>
          <a:prstGeom prst="rect">
            <a:avLst/>
          </a:prstGeom>
        </p:spPr>
      </p:pic>
      <p:pic>
        <p:nvPicPr>
          <p:cNvPr id="9" name="Picture 8">
            <a:hlinkClick r:id="rId9"/>
            <a:extLst>
              <a:ext uri="{FF2B5EF4-FFF2-40B4-BE49-F238E27FC236}">
                <a16:creationId xmlns:a16="http://schemas.microsoft.com/office/drawing/2014/main" id="{01E30118-7C4C-76CA-6E11-9C29CB2FF2E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95028" y="6394348"/>
            <a:ext cx="4493859" cy="4636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6470A47-D969-423F-1B4D-929B15BE652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67392" y="3630961"/>
            <a:ext cx="2102700" cy="137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916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A map of the united states&#10;&#10;Description automatically generated">
            <a:extLst>
              <a:ext uri="{FF2B5EF4-FFF2-40B4-BE49-F238E27FC236}">
                <a16:creationId xmlns:a16="http://schemas.microsoft.com/office/drawing/2014/main" id="{DE4A9220-9001-E685-0A17-77F5203DB0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797" t="15019" r="703" b="58126"/>
          <a:stretch/>
        </p:blipFill>
        <p:spPr>
          <a:xfrm>
            <a:off x="4535097" y="919616"/>
            <a:ext cx="7650907" cy="4388609"/>
          </a:xfrm>
          <a:prstGeom prst="rect">
            <a:avLst/>
          </a:prstGeom>
        </p:spPr>
      </p:pic>
      <p:pic>
        <p:nvPicPr>
          <p:cNvPr id="11" name="Picture 10" descr="A map of the united states&#10;&#10;Description automatically generated">
            <a:extLst>
              <a:ext uri="{FF2B5EF4-FFF2-40B4-BE49-F238E27FC236}">
                <a16:creationId xmlns:a16="http://schemas.microsoft.com/office/drawing/2014/main" id="{BC42146E-9592-E5F6-234A-DC55676B46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12971"/>
            <a:ext cx="4422313" cy="204287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A2D643D-8637-B846-4064-02FB5F493DA7}"/>
              </a:ext>
            </a:extLst>
          </p:cNvPr>
          <p:cNvSpPr/>
          <p:nvPr/>
        </p:nvSpPr>
        <p:spPr>
          <a:xfrm>
            <a:off x="3333751" y="990599"/>
            <a:ext cx="914400" cy="514351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5EA37E-BC1F-6BF8-F3EA-AA89F9661A45}"/>
              </a:ext>
            </a:extLst>
          </p:cNvPr>
          <p:cNvSpPr/>
          <p:nvPr/>
        </p:nvSpPr>
        <p:spPr>
          <a:xfrm>
            <a:off x="3914776" y="1882578"/>
            <a:ext cx="7867650" cy="3425647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EC1A5A-A9B8-9A3F-3A77-486BBB91F392}"/>
              </a:ext>
            </a:extLst>
          </p:cNvPr>
          <p:cNvCxnSpPr>
            <a:cxnSpLocks/>
            <a:stCxn id="4" idx="0"/>
            <a:endCxn id="5" idx="0"/>
          </p:cNvCxnSpPr>
          <p:nvPr/>
        </p:nvCxnSpPr>
        <p:spPr>
          <a:xfrm>
            <a:off x="3790951" y="990599"/>
            <a:ext cx="4057650" cy="891979"/>
          </a:xfrm>
          <a:prstGeom prst="line">
            <a:avLst/>
          </a:prstGeom>
          <a:ln w="19050">
            <a:solidFill>
              <a:srgbClr val="00B0F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9855C1-6538-106D-E913-1115EEC1B082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467662" y="1429625"/>
            <a:ext cx="1048300" cy="2275600"/>
          </a:xfrm>
          <a:prstGeom prst="line">
            <a:avLst/>
          </a:prstGeom>
          <a:ln w="19050">
            <a:solidFill>
              <a:srgbClr val="00B0F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1">
            <a:extLst>
              <a:ext uri="{FF2B5EF4-FFF2-40B4-BE49-F238E27FC236}">
                <a16:creationId xmlns:a16="http://schemas.microsoft.com/office/drawing/2014/main" id="{BEC7FDC0-CE05-0BE3-3DB6-AE2C847CEC6D}"/>
              </a:ext>
            </a:extLst>
          </p:cNvPr>
          <p:cNvSpPr txBox="1">
            <a:spLocks/>
          </p:cNvSpPr>
          <p:nvPr/>
        </p:nvSpPr>
        <p:spPr>
          <a:xfrm>
            <a:off x="7817759" y="2276692"/>
            <a:ext cx="590848" cy="419100"/>
          </a:xfrm>
          <a:prstGeom prst="ellipse">
            <a:avLst/>
          </a:prstGeom>
          <a:solidFill>
            <a:srgbClr val="FFFF00"/>
          </a:solidFill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ernard MT Condensed" panose="02050806060905020404" pitchFamily="18" charset="0"/>
                <a:cs typeface="Arial" panose="020B0604020202020204" pitchFamily="34" charset="0"/>
              </a:rPr>
              <a:t>NY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BF33FE2F-83EA-FF01-C089-D6CB158A51AD}"/>
              </a:ext>
            </a:extLst>
          </p:cNvPr>
          <p:cNvSpPr txBox="1">
            <a:spLocks/>
          </p:cNvSpPr>
          <p:nvPr/>
        </p:nvSpPr>
        <p:spPr>
          <a:xfrm>
            <a:off x="8534825" y="4314191"/>
            <a:ext cx="590848" cy="419100"/>
          </a:xfrm>
          <a:prstGeom prst="ellipse">
            <a:avLst/>
          </a:prstGeom>
          <a:solidFill>
            <a:srgbClr val="FFFF00"/>
          </a:solidFill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ernard MT Condensed" panose="02050806060905020404" pitchFamily="18" charset="0"/>
                <a:cs typeface="Arial" panose="020B0604020202020204" pitchFamily="34" charset="0"/>
              </a:rPr>
              <a:t>CT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12148A5-7F34-79E7-F426-F0DED6333DB9}"/>
              </a:ext>
            </a:extLst>
          </p:cNvPr>
          <p:cNvSpPr txBox="1">
            <a:spLocks/>
          </p:cNvSpPr>
          <p:nvPr/>
        </p:nvSpPr>
        <p:spPr>
          <a:xfrm>
            <a:off x="9125673" y="3113920"/>
            <a:ext cx="590848" cy="419100"/>
          </a:xfrm>
          <a:prstGeom prst="ellipse">
            <a:avLst/>
          </a:prstGeom>
          <a:solidFill>
            <a:srgbClr val="FFFF00"/>
          </a:solidFill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ernard MT Condensed" panose="02050806060905020404" pitchFamily="18" charset="0"/>
                <a:cs typeface="Arial" panose="020B0604020202020204" pitchFamily="34" charset="0"/>
              </a:rPr>
              <a:t>NH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B98A9DC8-EB0E-9656-D79C-A3065FD215E4}"/>
              </a:ext>
            </a:extLst>
          </p:cNvPr>
          <p:cNvSpPr txBox="1">
            <a:spLocks/>
          </p:cNvSpPr>
          <p:nvPr/>
        </p:nvSpPr>
        <p:spPr>
          <a:xfrm>
            <a:off x="9574395" y="4889125"/>
            <a:ext cx="590848" cy="419100"/>
          </a:xfrm>
          <a:prstGeom prst="ellipse">
            <a:avLst/>
          </a:prstGeom>
          <a:solidFill>
            <a:srgbClr val="FFFF00"/>
          </a:solidFill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ernard MT Condensed" panose="02050806060905020404" pitchFamily="18" charset="0"/>
                <a:cs typeface="Arial" panose="020B0604020202020204" pitchFamily="34" charset="0"/>
              </a:rPr>
              <a:t>RI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12FEA5F-B184-FEF5-06C0-AA17BF77BE8F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9416504" y="4489888"/>
            <a:ext cx="244419" cy="460613"/>
          </a:xfrm>
          <a:prstGeom prst="straightConnector1">
            <a:avLst/>
          </a:prstGeom>
          <a:ln w="22225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15E5DB58-66E2-B2DC-0244-7844560839E4}"/>
              </a:ext>
            </a:extLst>
          </p:cNvPr>
          <p:cNvSpPr txBox="1"/>
          <p:nvPr/>
        </p:nvSpPr>
        <p:spPr>
          <a:xfrm>
            <a:off x="128588" y="5828547"/>
            <a:ext cx="61055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Lines from the actual *.gal weights file in </a:t>
            </a:r>
            <a:r>
              <a:rPr lang="en-US" dirty="0" err="1"/>
              <a:t>GeoDa</a:t>
            </a:r>
            <a:r>
              <a:rPr lang="en-US" dirty="0"/>
              <a:t> for CT:</a:t>
            </a:r>
          </a:p>
          <a:p>
            <a:r>
              <a:rPr lang="en-US" dirty="0"/>
              <a:t>CT 3</a:t>
            </a:r>
          </a:p>
          <a:p>
            <a:r>
              <a:rPr lang="en-US" dirty="0"/>
              <a:t>NY MA RI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E013F904-29A6-F273-96B5-9B2541D7D2BA}"/>
              </a:ext>
            </a:extLst>
          </p:cNvPr>
          <p:cNvSpPr txBox="1">
            <a:spLocks/>
          </p:cNvSpPr>
          <p:nvPr/>
        </p:nvSpPr>
        <p:spPr>
          <a:xfrm>
            <a:off x="8933557" y="3861238"/>
            <a:ext cx="590848" cy="419100"/>
          </a:xfrm>
          <a:prstGeom prst="ellipse">
            <a:avLst/>
          </a:prstGeom>
          <a:solidFill>
            <a:srgbClr val="FFFF00"/>
          </a:solidFill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ernard MT Condensed" panose="02050806060905020404" pitchFamily="18" charset="0"/>
                <a:cs typeface="Arial" panose="020B0604020202020204" pitchFamily="34" charset="0"/>
              </a:rPr>
              <a:t>MA</a:t>
            </a: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0F7E77B3-1595-E054-7CB1-05EFF4CF3B3E}"/>
              </a:ext>
            </a:extLst>
          </p:cNvPr>
          <p:cNvSpPr txBox="1">
            <a:spLocks/>
          </p:cNvSpPr>
          <p:nvPr/>
        </p:nvSpPr>
        <p:spPr>
          <a:xfrm>
            <a:off x="8534825" y="2655986"/>
            <a:ext cx="590848" cy="419100"/>
          </a:xfrm>
          <a:prstGeom prst="ellipse">
            <a:avLst/>
          </a:prstGeom>
          <a:solidFill>
            <a:srgbClr val="FFFF00"/>
          </a:solidFill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ernard MT Condensed" panose="02050806060905020404" pitchFamily="18" charset="0"/>
                <a:cs typeface="Arial" panose="020B0604020202020204" pitchFamily="34" charset="0"/>
              </a:rPr>
              <a:t>VT</a:t>
            </a: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4912B5D0-9FED-DCBD-106A-7DAFB3835BE7}"/>
              </a:ext>
            </a:extLst>
          </p:cNvPr>
          <p:cNvSpPr txBox="1">
            <a:spLocks/>
          </p:cNvSpPr>
          <p:nvPr/>
        </p:nvSpPr>
        <p:spPr>
          <a:xfrm>
            <a:off x="10697623" y="2015625"/>
            <a:ext cx="590848" cy="419100"/>
          </a:xfrm>
          <a:prstGeom prst="ellipse">
            <a:avLst/>
          </a:prstGeom>
          <a:solidFill>
            <a:srgbClr val="FFFF00"/>
          </a:solidFill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1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Bernard MT Condensed" panose="02050806060905020404" pitchFamily="18" charset="0"/>
                <a:cs typeface="Arial" panose="020B0604020202020204" pitchFamily="34" charset="0"/>
              </a:rPr>
              <a:t>ME</a:t>
            </a:r>
          </a:p>
        </p:txBody>
      </p:sp>
    </p:spTree>
    <p:extLst>
      <p:ext uri="{BB962C8B-B14F-4D97-AF65-F5344CB8AC3E}">
        <p14:creationId xmlns:p14="http://schemas.microsoft.com/office/powerpoint/2010/main" val="1426952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15E5DB58-66E2-B2DC-0244-7844560839E4}"/>
              </a:ext>
            </a:extLst>
          </p:cNvPr>
          <p:cNvSpPr txBox="1"/>
          <p:nvPr/>
        </p:nvSpPr>
        <p:spPr>
          <a:xfrm>
            <a:off x="0" y="744009"/>
            <a:ext cx="11953875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 classic regression 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</a:t>
            </a:r>
            <a:r>
              <a:rPr lang="en-US" sz="2400" b="1" baseline="-2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 α. + β.·X</a:t>
            </a:r>
            <a:r>
              <a:rPr lang="en-US" sz="2400" b="1" baseline="-2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+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ε</a:t>
            </a:r>
            <a:r>
              <a:rPr lang="en-US" sz="2400" b="1" baseline="-250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en-US" sz="2400" b="1" baseline="-2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would</a:t>
            </a:r>
            <a:r>
              <a:rPr lang="en-US" sz="2400" b="1" baseline="-2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become for spatially connected/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nonindependent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data e.g.:</a:t>
            </a: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</a:t>
            </a:r>
            <a:r>
              <a:rPr lang="en-US" sz="2400" b="1" baseline="-250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CT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 ρ·(1/3·Y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+ 1/3·Y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NY</a:t>
            </a:r>
            <a:r>
              <a:rPr lang="en-US" sz="2400" b="1" baseline="-2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+ 1/3·Y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+ α. + β.·X</a:t>
            </a:r>
            <a:r>
              <a:rPr lang="en-US" sz="2400" b="1" baseline="-250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CT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+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ε</a:t>
            </a:r>
            <a:r>
              <a:rPr lang="en-US" sz="2400" b="1" baseline="-25000" dirty="0" err="1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CT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which says that MA, NY, and RI are neighbors of CT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</a:t>
            </a:r>
            <a:r>
              <a:rPr lang="en-US" sz="2400" b="1" baseline="-250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 ρ·(1·Y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+ α. + β.·X</a:t>
            </a:r>
            <a:r>
              <a:rPr lang="en-US" sz="2400" b="1" baseline="-250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+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ε</a:t>
            </a:r>
            <a:r>
              <a:rPr lang="en-US" sz="2400" b="1" baseline="-25000" dirty="0" err="1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ME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which says that only NH is a US state neighbor of ME 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</a:t>
            </a:r>
            <a:r>
              <a:rPr lang="en-US" sz="2400" b="1" baseline="-250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 ρ·(1/5·Y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CT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+ 1/5·Y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NY</a:t>
            </a:r>
            <a:r>
              <a:rPr lang="en-US" sz="2400" b="1" baseline="-25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+ 1/5·Y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+ 1/5·Y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+ 1/5·Y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VT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+ α. + β.·X</a:t>
            </a:r>
            <a:r>
              <a:rPr lang="en-US" sz="2400" b="1" baseline="-250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+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ε</a:t>
            </a:r>
            <a:r>
              <a:rPr lang="en-US" sz="2400" b="1" baseline="-25000" dirty="0" err="1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which says that CT, NY, NH, RI and VT and RI are neighbors of NY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Y</a:t>
            </a:r>
            <a:r>
              <a:rPr lang="en-US" sz="2400" b="1" baseline="-250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= ρ·(1/2·Y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CT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+ 1/2·Y</a:t>
            </a:r>
            <a:r>
              <a:rPr lang="en-US" sz="2400" b="1" baseline="-25000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 + α. + β.·X</a:t>
            </a:r>
            <a:r>
              <a:rPr lang="en-US" sz="2400" b="1" baseline="-250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</a:t>
            </a:r>
            <a:r>
              <a:rPr lang="en-US" sz="2400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+ </a:t>
            </a:r>
            <a:r>
              <a:rPr lang="en-US" sz="24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ε</a:t>
            </a:r>
            <a:r>
              <a:rPr lang="en-US" sz="2400" b="1" baseline="-25000" dirty="0" err="1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RI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which says that CT and MA are neighbors of RI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etc., 45 more times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2400" dirty="0"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Self</a:t>
            </a:r>
            <a:r>
              <a:rPr lang="en-US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&amp; </a:t>
            </a:r>
            <a:r>
              <a:rPr lang="en-US" sz="2400" b="1" dirty="0">
                <a:solidFill>
                  <a:srgbClr val="C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Other</a:t>
            </a: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CD6E165D-50CA-7AB3-5A83-BED649AC30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9000" y="4234458"/>
            <a:ext cx="4543425" cy="271972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D955E97-1F27-E4BA-82F7-1BE0BBE653C3}"/>
              </a:ext>
            </a:extLst>
          </p:cNvPr>
          <p:cNvSpPr txBox="1">
            <a:spLocks/>
          </p:cNvSpPr>
          <p:nvPr/>
        </p:nvSpPr>
        <p:spPr>
          <a:xfrm>
            <a:off x="209550" y="0"/>
            <a:ext cx="11982450" cy="5925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From naïve/a-spatial to spatial regression</a:t>
            </a:r>
          </a:p>
        </p:txBody>
      </p:sp>
    </p:spTree>
    <p:extLst>
      <p:ext uri="{BB962C8B-B14F-4D97-AF65-F5344CB8AC3E}">
        <p14:creationId xmlns:p14="http://schemas.microsoft.com/office/powerpoint/2010/main" val="31485469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5E5DB58-66E2-B2DC-0244-7844560839E4}"/>
                  </a:ext>
                </a:extLst>
              </p:cNvPr>
              <p:cNvSpPr txBox="1"/>
              <p:nvPr/>
            </p:nvSpPr>
            <p:spPr>
              <a:xfrm>
                <a:off x="0" y="744009"/>
                <a:ext cx="11953875" cy="67710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“In essence, it is a cross-product statistic between a variable and its spatial lag, with the variable expressed in deviations from its mean.” </a:t>
                </a:r>
                <a:r>
                  <a:rPr lang="en-US" sz="2200" u="sng" dirty="0" err="1">
                    <a:solidFill>
                      <a:srgbClr val="0563C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  <a:hlinkClick r:id="rId2"/>
                  </a:rPr>
                  <a:t>GeoDa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</a:t>
                </a:r>
              </a:p>
              <a:p>
                <a:pPr marL="0" marR="0" indent="45720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baseline="-25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= ∑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∑</a:t>
                </a:r>
                <a:r>
                  <a:rPr lang="en-US" sz="2200" baseline="-25000" dirty="0">
                    <a:effectLst/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j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[(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w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baseline="-25000" dirty="0" err="1">
                    <a:effectLst/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j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·(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)·(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200" baseline="-25000" dirty="0" err="1">
                    <a:effectLst/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j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)]/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 S</a:t>
                </a:r>
                <a:r>
                  <a:rPr lang="en-US" sz="22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]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/ [∑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(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)</a:t>
                </a:r>
                <a:r>
                  <a:rPr lang="en-US" sz="2200" baseline="30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/n] </a:t>
                </a:r>
                <a:endParaRPr lang="en-US" sz="2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indent="45720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with 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</a:t>
                </a:r>
                <a:r>
                  <a:rPr lang="en-US" sz="2200" baseline="-25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ij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as the elements of the spatial weights matrix, S</a:t>
                </a:r>
                <a:r>
                  <a:rPr lang="en-US" sz="2200" baseline="-25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=∑</a:t>
                </a:r>
                <a:r>
                  <a:rPr lang="en-US" sz="2200" baseline="-25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∑</a:t>
                </a:r>
                <a:r>
                  <a:rPr lang="en-US" sz="2200" baseline="-25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</a:t>
                </a:r>
                <a:r>
                  <a:rPr lang="en-US" sz="2200" baseline="-25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ij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as the sum of all the weights, and n as the number of observations. For the 49 contiguous US states, one then would get</a:t>
                </a:r>
              </a:p>
              <a:p>
                <a:r>
                  <a:rPr lang="en-US" sz="24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[ ( </a:t>
                </a:r>
                <a:r>
                  <a:rPr lang="en-US" sz="2400" baseline="30000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CT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[1/3·(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CT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 + 1/3·(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CT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NY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 + 1/3·(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CT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RI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)] + </a:t>
                </a:r>
                <a:endParaRPr lang="en-US" sz="20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2400" baseline="30000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[1/1·(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ME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NH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)] + </a:t>
                </a:r>
                <a:endParaRPr lang="en-US" sz="20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2400" baseline="30000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[1/5·(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CT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 + 1/5·(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NY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 + 1/5·(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NH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 + 1/5·(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RI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 + 1/5·(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VT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)]</a:t>
                </a:r>
                <a:r>
                  <a:rPr lang="en-US" sz="24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+</a:t>
                </a:r>
                <a:endParaRPr lang="en-US" sz="20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2400" baseline="30000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RI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[1/2·(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RI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00FFFF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CT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 + 1/2·(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RI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)]</a:t>
                </a:r>
                <a:r>
                  <a:rPr lang="en-US" sz="24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+</a:t>
                </a:r>
                <a:endParaRPr lang="en-US" sz="20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… + </a:t>
                </a:r>
                <a:r>
                  <a:rPr lang="en-US" sz="2400" baseline="30000" dirty="0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[(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CA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)·…. ])/ 49]   </a:t>
                </a:r>
                <a:endParaRPr lang="en-US" sz="20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([(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AL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en-US" sz="2400" baseline="300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+(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AR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en-US" sz="2400" baseline="300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+… + 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WV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en-US" sz="2400" baseline="300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+ (</a:t>
                </a:r>
                <a:r>
                  <a:rPr lang="en-US" sz="2400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400" b="1" baseline="-25000" dirty="0" err="1"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WY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</a:t>
                </a:r>
                <a:r>
                  <a:rPr lang="en-US" sz="2400" baseline="300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r>
                  <a:rPr lang="en-US" sz="24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]/ 49)</a:t>
                </a:r>
                <a:endParaRPr lang="en-US" sz="20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2400" i="1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(if we use the standardized weights, to sum up to 1 per case)</a:t>
                </a:r>
                <a:endParaRPr lang="en-US" sz="2000" dirty="0"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200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Note that 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Moran’s I applies to 1 variable + and some internal structure among cases (defined by a relationship matrix, who-with-whom, 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w</a:t>
                </a:r>
                <a:r>
                  <a:rPr lang="en-US" sz="2200" baseline="-25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ij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) whereas Pearson correlation applies to 2 variables, and is:</a:t>
                </a:r>
                <a:endParaRPr lang="en-US" sz="2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ρ</a:t>
                </a:r>
                <a:r>
                  <a:rPr lang="en-US" sz="2200" baseline="-25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XY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= 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σ</a:t>
                </a:r>
                <a:r>
                  <a:rPr lang="en-US" sz="2200" baseline="-25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XY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/ 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σ</a:t>
                </a:r>
                <a:r>
                  <a:rPr lang="en-US" sz="2200" baseline="-25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X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· 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σ</a:t>
                </a:r>
                <a:r>
                  <a:rPr lang="en-US" sz="2200" baseline="-250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= (E[(x</a:t>
                </a:r>
                <a:r>
                  <a:rPr lang="en-US" sz="2200" baseline="-25000" dirty="0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·(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)] / 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sqrt[E(x</a:t>
                </a:r>
                <a:r>
                  <a:rPr lang="en-US" sz="2200" baseline="-25000" dirty="0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2200" baseline="30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]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· sqrt [E(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sz="2200" baseline="30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] 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= </a:t>
                </a:r>
                <a:endParaRPr lang="en-US" sz="2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[∑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(x</a:t>
                </a:r>
                <a:r>
                  <a:rPr lang="en-US" sz="2200" baseline="-25000" dirty="0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)·(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)]/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n ]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/ sqrt([∑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(x</a:t>
                </a:r>
                <a:r>
                  <a:rPr lang="en-US" sz="2200" baseline="-25000" dirty="0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)</a:t>
                </a:r>
                <a:r>
                  <a:rPr lang="en-US" sz="2200" baseline="30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/n])· sqrt([∑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(</a:t>
                </a:r>
                <a:r>
                  <a:rPr lang="en-US" sz="2200" dirty="0" err="1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y</a:t>
                </a:r>
                <a:r>
                  <a:rPr lang="en-US" sz="2200" baseline="-25000" dirty="0" err="1">
                    <a:effectLst/>
                    <a:highlight>
                      <a:srgbClr val="FFFF00"/>
                    </a:highlight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i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-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sz="22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𝑌</m:t>
                        </m:r>
                      </m:e>
                    </m:acc>
                  </m:oMath>
                </a14:m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)</a:t>
                </a:r>
                <a:r>
                  <a:rPr lang="en-US" sz="2200" baseline="300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2</a:t>
                </a:r>
                <a:r>
                  <a:rPr lang="en-US" sz="2200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/n])</a:t>
                </a:r>
                <a:endParaRPr lang="en-US" sz="2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 indent="457200">
                  <a:spcBef>
                    <a:spcPts val="0"/>
                  </a:spcBef>
                  <a:spcAft>
                    <a:spcPts val="0"/>
                  </a:spcAft>
                </a:pPr>
                <a:endParaRPr lang="en-US" sz="2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marR="0">
                  <a:spcBef>
                    <a:spcPts val="0"/>
                  </a:spcBef>
                  <a:spcAft>
                    <a:spcPts val="0"/>
                  </a:spcAft>
                </a:pPr>
                <a:endParaRPr lang="en-US" sz="22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15E5DB58-66E2-B2DC-0244-7844560839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744009"/>
                <a:ext cx="11953875" cy="6771084"/>
              </a:xfrm>
              <a:prstGeom prst="rect">
                <a:avLst/>
              </a:prstGeom>
              <a:blipFill>
                <a:blip r:embed="rId3"/>
                <a:stretch>
                  <a:fillRect l="-765" t="-630" r="-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1">
            <a:extLst>
              <a:ext uri="{FF2B5EF4-FFF2-40B4-BE49-F238E27FC236}">
                <a16:creationId xmlns:a16="http://schemas.microsoft.com/office/drawing/2014/main" id="{AB273056-DD0D-AC6F-BDE3-0364795C2F01}"/>
              </a:ext>
            </a:extLst>
          </p:cNvPr>
          <p:cNvSpPr txBox="1">
            <a:spLocks/>
          </p:cNvSpPr>
          <p:nvPr/>
        </p:nvSpPr>
        <p:spPr>
          <a:xfrm>
            <a:off x="209550" y="0"/>
            <a:ext cx="11982450" cy="5925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Spelling out the ‘auto’-correlation meanings</a:t>
            </a:r>
          </a:p>
        </p:txBody>
      </p:sp>
    </p:spTree>
    <p:extLst>
      <p:ext uri="{BB962C8B-B14F-4D97-AF65-F5344CB8AC3E}">
        <p14:creationId xmlns:p14="http://schemas.microsoft.com/office/powerpoint/2010/main" val="3804934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8AE8D5-107F-BB2A-1941-E9282DF20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05628"/>
            <a:ext cx="2373549" cy="4152372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42111B-5171-1455-BD0D-FC47A580459E}"/>
              </a:ext>
            </a:extLst>
          </p:cNvPr>
          <p:cNvSpPr txBox="1">
            <a:spLocks/>
          </p:cNvSpPr>
          <p:nvPr/>
        </p:nvSpPr>
        <p:spPr>
          <a:xfrm>
            <a:off x="132944" y="184913"/>
            <a:ext cx="11926111" cy="6419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min I possible 2: I = -0.402 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9758C6-26C3-641F-765C-8D34337D8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7862" y="1838527"/>
            <a:ext cx="10454138" cy="483456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E2282F-5092-C66A-1A2C-A5AD77B861A6}"/>
              </a:ext>
            </a:extLst>
          </p:cNvPr>
          <p:cNvSpPr txBox="1">
            <a:spLocks/>
          </p:cNvSpPr>
          <p:nvPr/>
        </p:nvSpPr>
        <p:spPr>
          <a:xfrm>
            <a:off x="132944" y="826851"/>
            <a:ext cx="12010596" cy="8671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By-hand method: started to the NW corner, and walked down and right, to ensure YELLOW states are surrounded by PURPLE ones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529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42111B-5171-1455-BD0D-FC47A580459E}"/>
              </a:ext>
            </a:extLst>
          </p:cNvPr>
          <p:cNvSpPr txBox="1">
            <a:spLocks/>
          </p:cNvSpPr>
          <p:nvPr/>
        </p:nvSpPr>
        <p:spPr>
          <a:xfrm>
            <a:off x="132945" y="184913"/>
            <a:ext cx="6267856" cy="4605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Small’s possible patterns - 2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E2282F-5092-C66A-1A2C-A5AD77B861A6}"/>
              </a:ext>
            </a:extLst>
          </p:cNvPr>
          <p:cNvSpPr txBox="1">
            <a:spLocks/>
          </p:cNvSpPr>
          <p:nvPr/>
        </p:nvSpPr>
        <p:spPr>
          <a:xfrm>
            <a:off x="229763" y="749193"/>
            <a:ext cx="6698162" cy="6419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I = -.007, z = 1.819, p = .018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93E9D-2AD9-D6C3-8740-441A7032D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2405" y="1021976"/>
            <a:ext cx="3247167" cy="58360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B86DBA-E129-C421-7920-646534018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90915"/>
            <a:ext cx="8101549" cy="433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823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42111B-5171-1455-BD0D-FC47A580459E}"/>
              </a:ext>
            </a:extLst>
          </p:cNvPr>
          <p:cNvSpPr txBox="1">
            <a:spLocks/>
          </p:cNvSpPr>
          <p:nvPr/>
        </p:nvSpPr>
        <p:spPr>
          <a:xfrm>
            <a:off x="132944" y="184913"/>
            <a:ext cx="11926111" cy="6419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Large I’s possible patterns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4E2282F-5092-C66A-1A2C-A5AD77B861A6}"/>
              </a:ext>
            </a:extLst>
          </p:cNvPr>
          <p:cNvSpPr txBox="1">
            <a:spLocks/>
          </p:cNvSpPr>
          <p:nvPr/>
        </p:nvSpPr>
        <p:spPr>
          <a:xfrm>
            <a:off x="229763" y="749193"/>
            <a:ext cx="6698162" cy="6419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I = +.652, z = 6.82, p &lt; .001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FD7AD1-B044-3EBB-702A-44A5658CA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4058"/>
            <a:ext cx="3376444" cy="15884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0437E0-4780-8476-4DD4-AD6AEB3B4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709" y="2990626"/>
            <a:ext cx="8257980" cy="38673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0B93F54-5964-505E-03B1-C08A423B50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7199" y="533399"/>
            <a:ext cx="41148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00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>
            <a:extLst>
              <a:ext uri="{FF2B5EF4-FFF2-40B4-BE49-F238E27FC236}">
                <a16:creationId xmlns:a16="http://schemas.microsoft.com/office/drawing/2014/main" id="{6D607677-F06E-577E-295F-2487450B6EE3}"/>
              </a:ext>
            </a:extLst>
          </p:cNvPr>
          <p:cNvSpPr txBox="1"/>
          <p:nvPr/>
        </p:nvSpPr>
        <p:spPr>
          <a:xfrm>
            <a:off x="0" y="6490919"/>
            <a:ext cx="1198345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https://geodacenter.github.io/workbook/5a_global_auto/lab5a.html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; #of neighbors Moran’s Is .245, pseudo p = .007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3DF66-560C-B932-520E-CC94C1C3B8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4A5F67-73DA-7C36-664A-2C92D0972297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16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E6D9EE-F4C2-DB81-C8E8-E32468845E90}"/>
              </a:ext>
            </a:extLst>
          </p:cNvPr>
          <p:cNvSpPr/>
          <p:nvPr/>
        </p:nvSpPr>
        <p:spPr>
          <a:xfrm>
            <a:off x="1401785" y="2573144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40EC15-C96B-C06B-2DCD-90E93580613A}"/>
              </a:ext>
            </a:extLst>
          </p:cNvPr>
          <p:cNvSpPr/>
          <p:nvPr/>
        </p:nvSpPr>
        <p:spPr>
          <a:xfrm>
            <a:off x="4908994" y="480640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13513D-AAA0-9A23-D9B4-7E43AC352E3B}"/>
              </a:ext>
            </a:extLst>
          </p:cNvPr>
          <p:cNvSpPr/>
          <p:nvPr/>
        </p:nvSpPr>
        <p:spPr>
          <a:xfrm>
            <a:off x="8612404" y="2766043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C8644F5B-ADCF-A525-5C4A-792C95024800}"/>
              </a:ext>
            </a:extLst>
          </p:cNvPr>
          <p:cNvCxnSpPr>
            <a:cxnSpLocks/>
            <a:stCxn id="8" idx="0"/>
            <a:endCxn id="10" idx="1"/>
          </p:cNvCxnSpPr>
          <p:nvPr/>
        </p:nvCxnSpPr>
        <p:spPr>
          <a:xfrm rot="5400000" flipH="1" flipV="1">
            <a:off x="2600784" y="264934"/>
            <a:ext cx="1883514" cy="2732906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8A12FAB5-300B-DD1C-8BF1-A9605BD906B1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>
          <a:xfrm>
            <a:off x="6285009" y="689630"/>
            <a:ext cx="3059949" cy="2076413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23151705-25F2-E19C-E350-78C87DE92D79}"/>
              </a:ext>
            </a:extLst>
          </p:cNvPr>
          <p:cNvCxnSpPr>
            <a:cxnSpLocks/>
            <a:stCxn id="8" idx="2"/>
            <a:endCxn id="11" idx="2"/>
          </p:cNvCxnSpPr>
          <p:nvPr/>
        </p:nvCxnSpPr>
        <p:spPr>
          <a:xfrm rot="16200000" flipH="1">
            <a:off x="5664948" y="-488798"/>
            <a:ext cx="191150" cy="7168870"/>
          </a:xfrm>
          <a:prstGeom prst="curvedConnector3">
            <a:avLst>
              <a:gd name="adj1" fmla="val 219592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3EAF0D8-5701-0AD6-E8C5-35ED1C38240A}"/>
              </a:ext>
            </a:extLst>
          </p:cNvPr>
          <p:cNvSpPr/>
          <p:nvPr/>
        </p:nvSpPr>
        <p:spPr>
          <a:xfrm>
            <a:off x="8298659" y="1639932"/>
            <a:ext cx="2092598" cy="51283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.38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.002</a:t>
            </a:r>
            <a:r>
              <a:rPr lang="en-US" sz="32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LEx.I</a:t>
            </a:r>
            <a:endParaRPr lang="en-US" sz="3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3B8578-45D4-695D-237D-E563178C6D23}"/>
              </a:ext>
            </a:extLst>
          </p:cNvPr>
          <p:cNvSpPr/>
          <p:nvPr/>
        </p:nvSpPr>
        <p:spPr>
          <a:xfrm>
            <a:off x="2881649" y="3132665"/>
            <a:ext cx="2092598" cy="52098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.18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.006</a:t>
            </a:r>
            <a:r>
              <a:rPr lang="en-US" sz="32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%M.LEx</a:t>
            </a:r>
            <a:endParaRPr lang="el-GR" sz="3200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64F66-5767-317A-7CC7-7D866F46A0AF}"/>
              </a:ext>
            </a:extLst>
          </p:cNvPr>
          <p:cNvSpPr txBox="1"/>
          <p:nvPr/>
        </p:nvSpPr>
        <p:spPr>
          <a:xfrm>
            <a:off x="3627947" y="4038505"/>
            <a:ext cx="3938111" cy="977953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highlight>
                  <a:srgbClr val="00FF00"/>
                </a:highlight>
                <a:latin typeface="Arial Narrow" panose="020B0606020202030204" pitchFamily="34" charset="0"/>
              </a:rPr>
              <a:t>Univariate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and bivariate Moran’s Is (##</a:t>
            </a:r>
            <a:r>
              <a:rPr lang="en-US" sz="2800" i="1" baseline="-25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2nd .1st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)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BDB76ED-6202-4F43-ECF3-F8D14E02F112}"/>
              </a:ext>
            </a:extLst>
          </p:cNvPr>
          <p:cNvSpPr/>
          <p:nvPr/>
        </p:nvSpPr>
        <p:spPr>
          <a:xfrm>
            <a:off x="9794274" y="2501941"/>
            <a:ext cx="1361406" cy="4179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.54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aseline="30000" dirty="0">
              <a:highlight>
                <a:srgbClr val="00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D0188B8-A90A-BC03-9AD0-451EE5CF88B8}"/>
              </a:ext>
            </a:extLst>
          </p:cNvPr>
          <p:cNvSpPr/>
          <p:nvPr/>
        </p:nvSpPr>
        <p:spPr>
          <a:xfrm>
            <a:off x="694497" y="2173004"/>
            <a:ext cx="1361406" cy="4179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.43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aseline="30000" dirty="0">
              <a:highlight>
                <a:srgbClr val="00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C37D764-E059-B6A6-9D77-A57BF0D5E669}"/>
              </a:ext>
            </a:extLst>
          </p:cNvPr>
          <p:cNvSpPr/>
          <p:nvPr/>
        </p:nvSpPr>
        <p:spPr>
          <a:xfrm>
            <a:off x="5902994" y="143683"/>
            <a:ext cx="1361406" cy="4179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.38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.002</a:t>
            </a:r>
            <a:endParaRPr lang="el-GR" sz="3200" baseline="30000" dirty="0">
              <a:highlight>
                <a:srgbClr val="00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" name="Connector: Curved 1">
            <a:extLst>
              <a:ext uri="{FF2B5EF4-FFF2-40B4-BE49-F238E27FC236}">
                <a16:creationId xmlns:a16="http://schemas.microsoft.com/office/drawing/2014/main" id="{1C4B7B98-5DFF-8BC9-3499-633D84536A90}"/>
              </a:ext>
            </a:extLst>
          </p:cNvPr>
          <p:cNvCxnSpPr>
            <a:cxnSpLocks/>
          </p:cNvCxnSpPr>
          <p:nvPr/>
        </p:nvCxnSpPr>
        <p:spPr>
          <a:xfrm flipV="1">
            <a:off x="2950391" y="876769"/>
            <a:ext cx="1958603" cy="1714215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0900561D-7A41-435F-BE9D-396F3D621C26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2950391" y="2786603"/>
            <a:ext cx="5662013" cy="192025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4777CCA7-A28D-9380-6573-9D1969761C82}"/>
              </a:ext>
            </a:extLst>
          </p:cNvPr>
          <p:cNvCxnSpPr>
            <a:cxnSpLocks/>
          </p:cNvCxnSpPr>
          <p:nvPr/>
        </p:nvCxnSpPr>
        <p:spPr>
          <a:xfrm rot="16200000" flipH="1">
            <a:off x="6266783" y="314351"/>
            <a:ext cx="1847430" cy="3015402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0718E1F5-A930-15DE-B803-1DFEBCCD3E06}"/>
              </a:ext>
            </a:extLst>
          </p:cNvPr>
          <p:cNvSpPr/>
          <p:nvPr/>
        </p:nvSpPr>
        <p:spPr>
          <a:xfrm>
            <a:off x="2158793" y="612894"/>
            <a:ext cx="1857345" cy="56980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.07</a:t>
            </a:r>
            <a:r>
              <a:rPr lang="en-US" sz="3200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.169</a:t>
            </a:r>
            <a:r>
              <a:rPr lang="en-US" sz="32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I.%M</a:t>
            </a:r>
            <a:endParaRPr lang="en-US" sz="3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759348-1BF5-DE2B-F4F8-265CA7D26FF5}"/>
              </a:ext>
            </a:extLst>
          </p:cNvPr>
          <p:cNvSpPr/>
          <p:nvPr/>
        </p:nvSpPr>
        <p:spPr>
          <a:xfrm>
            <a:off x="2999275" y="1857284"/>
            <a:ext cx="1857345" cy="42691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.02</a:t>
            </a:r>
            <a:r>
              <a:rPr lang="en-US" sz="3200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.368</a:t>
            </a:r>
            <a:r>
              <a:rPr lang="en-US" sz="32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%M.I</a:t>
            </a:r>
            <a:endParaRPr lang="el-GR" sz="3200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7FDD334-3CCD-5033-1C44-2946A7332147}"/>
              </a:ext>
            </a:extLst>
          </p:cNvPr>
          <p:cNvSpPr/>
          <p:nvPr/>
        </p:nvSpPr>
        <p:spPr>
          <a:xfrm>
            <a:off x="5319316" y="1319284"/>
            <a:ext cx="2092598" cy="512836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.35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r>
              <a:rPr lang="en-US" sz="32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I.LEx</a:t>
            </a:r>
            <a:endParaRPr lang="el-GR" sz="3200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1D61B65-A680-868B-8ED4-4A4F6393BA8B}"/>
              </a:ext>
            </a:extLst>
          </p:cNvPr>
          <p:cNvSpPr/>
          <p:nvPr/>
        </p:nvSpPr>
        <p:spPr>
          <a:xfrm>
            <a:off x="5874687" y="2659428"/>
            <a:ext cx="2092598" cy="52098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.27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001</a:t>
            </a:r>
            <a:r>
              <a:rPr lang="en-US" sz="3200" baseline="-25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LEx.%M</a:t>
            </a:r>
            <a:r>
              <a:rPr lang="en-US" sz="3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10093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DCFA7-F2C8-7BCF-43B9-D50EE1DBA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  <a:r>
              <a:rPr lang="en-US" sz="16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pcorr</a:t>
            </a:r>
            <a:r>
              <a:rPr lang="en-US" sz="1600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lfex20stcdc  pminrty15_19st inck1519st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=49)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Partial and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lfex20stcdc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pminrty15~t |  -0.4185       -0.3030       0.1751        0.0918         0.0031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inck1519st |   0.7475        0.7400       0.5587        0.5475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Partial and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pminrty15_19st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inck1519st |   0.4475        0.4430       0.2003        0.1963         0.0014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lfex20stcdc |  -0.4185       -0.4079       0.1751        0.1664         0.0031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Partial and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inck1519st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pminrty15~t |   0.4475        0.3241       0.2003        0.1050         0.0014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lfex20stcdc |   0.7475        0.7286       0.5587        0.5308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0447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DB6700EF-8F32-3229-D719-D9A83CEAECB7}"/>
              </a:ext>
            </a:extLst>
          </p:cNvPr>
          <p:cNvSpPr/>
          <p:nvPr/>
        </p:nvSpPr>
        <p:spPr>
          <a:xfrm>
            <a:off x="136987" y="1999040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6FB6FB8-8CCC-0EF6-A9B7-18ABA45A40B2}"/>
              </a:ext>
            </a:extLst>
          </p:cNvPr>
          <p:cNvSpPr/>
          <p:nvPr/>
        </p:nvSpPr>
        <p:spPr>
          <a:xfrm>
            <a:off x="1411528" y="912062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12EE0A8-61A9-0B4D-9D55-4CD6FE9A5735}"/>
              </a:ext>
            </a:extLst>
          </p:cNvPr>
          <p:cNvSpPr/>
          <p:nvPr/>
        </p:nvSpPr>
        <p:spPr>
          <a:xfrm>
            <a:off x="2576739" y="2000789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0EE3CA7F-23A8-8628-9356-083EE24AADC7}"/>
              </a:ext>
            </a:extLst>
          </p:cNvPr>
          <p:cNvCxnSpPr>
            <a:cxnSpLocks/>
            <a:stCxn id="87" idx="0"/>
            <a:endCxn id="89" idx="1"/>
          </p:cNvCxnSpPr>
          <p:nvPr/>
        </p:nvCxnSpPr>
        <p:spPr>
          <a:xfrm rot="5400000" flipH="1" flipV="1">
            <a:off x="722415" y="1309927"/>
            <a:ext cx="877988" cy="500238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7D838531-B4C1-5051-9EE8-FEBAF864CDC9}"/>
              </a:ext>
            </a:extLst>
          </p:cNvPr>
          <p:cNvCxnSpPr>
            <a:cxnSpLocks/>
            <a:stCxn id="89" idx="3"/>
            <a:endCxn id="91" idx="0"/>
          </p:cNvCxnSpPr>
          <p:nvPr/>
        </p:nvCxnSpPr>
        <p:spPr>
          <a:xfrm>
            <a:off x="2787543" y="1121052"/>
            <a:ext cx="521750" cy="879737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Curved 98">
            <a:extLst>
              <a:ext uri="{FF2B5EF4-FFF2-40B4-BE49-F238E27FC236}">
                <a16:creationId xmlns:a16="http://schemas.microsoft.com/office/drawing/2014/main" id="{25541869-EFFB-0522-0313-08AE2362CB08}"/>
              </a:ext>
            </a:extLst>
          </p:cNvPr>
          <p:cNvCxnSpPr>
            <a:cxnSpLocks/>
            <a:stCxn id="87" idx="2"/>
            <a:endCxn id="91" idx="2"/>
          </p:cNvCxnSpPr>
          <p:nvPr/>
        </p:nvCxnSpPr>
        <p:spPr>
          <a:xfrm rot="16200000" flipH="1">
            <a:off x="2110291" y="1226956"/>
            <a:ext cx="12700" cy="2398003"/>
          </a:xfrm>
          <a:prstGeom prst="curvedConnector3">
            <a:avLst>
              <a:gd name="adj1" fmla="val 1800000"/>
            </a:avLst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D607677-F06E-577E-295F-2487450B6EE3}"/>
              </a:ext>
            </a:extLst>
          </p:cNvPr>
          <p:cNvSpPr txBox="1"/>
          <p:nvPr/>
        </p:nvSpPr>
        <p:spPr>
          <a:xfrm>
            <a:off x="0" y="5518186"/>
            <a:ext cx="11983452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(##</a:t>
            </a:r>
            <a:r>
              <a:rPr lang="en-US" sz="1400" i="1" baseline="-25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Outcome.Predictor</a:t>
            </a:r>
            <a:r>
              <a:rPr lang="en-US" sz="14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) </a:t>
            </a:r>
          </a:p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* The partial correlation between y and x1 is an attempt to estimate the correlation that would be observed between y and x1 if the other x's did not vary. </a:t>
            </a:r>
          </a:p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* 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semipartial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correlation, also called part correlation, between y and x1 is an attempt to estimate the correlation that would be observed between y and x1 after the effects of all other x's are removed from x1 but 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not from 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FD372C-B340-2A3E-92CD-9B5CAD240913}"/>
              </a:ext>
            </a:extLst>
          </p:cNvPr>
          <p:cNvSpPr txBox="1"/>
          <p:nvPr/>
        </p:nvSpPr>
        <p:spPr>
          <a:xfrm>
            <a:off x="312305" y="3702350"/>
            <a:ext cx="3820356" cy="1773388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Sample naïve = a-spatial PARTIAL correlations (3</a:t>
            </a:r>
            <a:r>
              <a:rPr lang="en-US" sz="2800" i="1" baseline="30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rd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variable is the 3</a:t>
            </a:r>
            <a:r>
              <a:rPr lang="en-US" sz="2800" i="1" baseline="30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rd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)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NON-Directional!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C065177-D398-85F8-5F1C-FB4A09EC9692}"/>
              </a:ext>
            </a:extLst>
          </p:cNvPr>
          <p:cNvSpPr/>
          <p:nvPr/>
        </p:nvSpPr>
        <p:spPr>
          <a:xfrm>
            <a:off x="2719730" y="1359471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+.75*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7557068-5B63-293D-BC5E-AEC0C1EB834C}"/>
              </a:ext>
            </a:extLst>
          </p:cNvPr>
          <p:cNvSpPr/>
          <p:nvPr/>
        </p:nvSpPr>
        <p:spPr>
          <a:xfrm>
            <a:off x="74814" y="1339814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.45*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31D353C-E00E-19DA-0824-61A05C0277F6}"/>
              </a:ext>
            </a:extLst>
          </p:cNvPr>
          <p:cNvSpPr/>
          <p:nvPr/>
        </p:nvSpPr>
        <p:spPr>
          <a:xfrm>
            <a:off x="1482129" y="2527357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-.42*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3DF66-560C-B932-520E-CC94C1C3B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4A5F67-73DA-7C36-664A-2C92D0972297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18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E6D9EE-F4C2-DB81-C8E8-E32468845E90}"/>
              </a:ext>
            </a:extLst>
          </p:cNvPr>
          <p:cNvSpPr/>
          <p:nvPr/>
        </p:nvSpPr>
        <p:spPr>
          <a:xfrm>
            <a:off x="5154266" y="2718959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40EC15-C96B-C06B-2DCD-90E93580613A}"/>
              </a:ext>
            </a:extLst>
          </p:cNvPr>
          <p:cNvSpPr/>
          <p:nvPr/>
        </p:nvSpPr>
        <p:spPr>
          <a:xfrm>
            <a:off x="7633721" y="591476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13513D-AAA0-9A23-D9B4-7E43AC352E3B}"/>
              </a:ext>
            </a:extLst>
          </p:cNvPr>
          <p:cNvSpPr/>
          <p:nvPr/>
        </p:nvSpPr>
        <p:spPr>
          <a:xfrm>
            <a:off x="9823585" y="2704167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C8644F5B-ADCF-A525-5C4A-792C95024800}"/>
              </a:ext>
            </a:extLst>
          </p:cNvPr>
          <p:cNvCxnSpPr>
            <a:cxnSpLocks/>
            <a:stCxn id="8" idx="0"/>
            <a:endCxn id="10" idx="1"/>
          </p:cNvCxnSpPr>
          <p:nvPr/>
        </p:nvCxnSpPr>
        <p:spPr>
          <a:xfrm rot="5400000" flipH="1" flipV="1">
            <a:off x="5821899" y="907137"/>
            <a:ext cx="1918493" cy="1705152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8A12FAB5-300B-DD1C-8BF1-A9605BD906B1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>
          <a:xfrm>
            <a:off x="9009736" y="800466"/>
            <a:ext cx="1546403" cy="1903701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23151705-25F2-E19C-E350-78C87DE92D79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 flipV="1">
            <a:off x="6702872" y="2916752"/>
            <a:ext cx="3120713" cy="15666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DC759348-1BF5-DE2B-F4F8-265CA7D26FF5}"/>
              </a:ext>
            </a:extLst>
          </p:cNvPr>
          <p:cNvSpPr/>
          <p:nvPr/>
        </p:nvSpPr>
        <p:spPr>
          <a:xfrm>
            <a:off x="5948460" y="984430"/>
            <a:ext cx="1490631" cy="378247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.32*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I.%M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3B8578-45D4-695D-237D-E563178C6D23}"/>
              </a:ext>
            </a:extLst>
          </p:cNvPr>
          <p:cNvSpPr/>
          <p:nvPr/>
        </p:nvSpPr>
        <p:spPr>
          <a:xfrm>
            <a:off x="7770707" y="2761971"/>
            <a:ext cx="1734015" cy="37824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-.30*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.%M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64F66-5767-317A-7CC7-7D866F46A0AF}"/>
              </a:ext>
            </a:extLst>
          </p:cNvPr>
          <p:cNvSpPr txBox="1"/>
          <p:nvPr/>
        </p:nvSpPr>
        <p:spPr>
          <a:xfrm>
            <a:off x="6352674" y="4149341"/>
            <a:ext cx="3938111" cy="977953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Sample naïve = a-spatial SEMI-PARTIAL correlations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Directional </a:t>
            </a:r>
          </a:p>
        </p:txBody>
      </p:sp>
      <p:cxnSp>
        <p:nvCxnSpPr>
          <p:cNvPr id="5" name="Connector: Curved 4">
            <a:extLst>
              <a:ext uri="{FF2B5EF4-FFF2-40B4-BE49-F238E27FC236}">
                <a16:creationId xmlns:a16="http://schemas.microsoft.com/office/drawing/2014/main" id="{9F864831-5ECF-C581-20AF-C2FED5A3E01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290006" y="1163690"/>
            <a:ext cx="1688626" cy="1421914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1EE56038-986F-418D-69D1-7DDA67FBA247}"/>
              </a:ext>
            </a:extLst>
          </p:cNvPr>
          <p:cNvCxnSpPr>
            <a:cxnSpLocks/>
          </p:cNvCxnSpPr>
          <p:nvPr/>
        </p:nvCxnSpPr>
        <p:spPr>
          <a:xfrm rot="16200000" flipH="1">
            <a:off x="8479728" y="1056093"/>
            <a:ext cx="1662804" cy="1611286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2E85F923-C394-7237-4EB9-F6AB1F1C7652}"/>
              </a:ext>
            </a:extLst>
          </p:cNvPr>
          <p:cNvCxnSpPr>
            <a:cxnSpLocks/>
            <a:stCxn id="8" idx="2"/>
            <a:endCxn id="11" idx="2"/>
          </p:cNvCxnSpPr>
          <p:nvPr/>
        </p:nvCxnSpPr>
        <p:spPr>
          <a:xfrm rot="5400000" flipH="1" flipV="1">
            <a:off x="8234083" y="823822"/>
            <a:ext cx="16541" cy="4627570"/>
          </a:xfrm>
          <a:prstGeom prst="curvedConnector3">
            <a:avLst>
              <a:gd name="adj1" fmla="val -138202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DB856F5-48A2-1EC7-D844-6508B463AF7C}"/>
              </a:ext>
            </a:extLst>
          </p:cNvPr>
          <p:cNvSpPr/>
          <p:nvPr/>
        </p:nvSpPr>
        <p:spPr>
          <a:xfrm>
            <a:off x="6362774" y="1927545"/>
            <a:ext cx="1490631" cy="378247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.44*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%M.I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4E238E-6538-821D-3944-12A27689AA5C}"/>
              </a:ext>
            </a:extLst>
          </p:cNvPr>
          <p:cNvSpPr/>
          <p:nvPr/>
        </p:nvSpPr>
        <p:spPr>
          <a:xfrm>
            <a:off x="10037617" y="1920291"/>
            <a:ext cx="1546404" cy="43270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+.74*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LEx.I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9464BC-4DA1-06D6-236B-8F36082ED60B}"/>
              </a:ext>
            </a:extLst>
          </p:cNvPr>
          <p:cNvSpPr/>
          <p:nvPr/>
        </p:nvSpPr>
        <p:spPr>
          <a:xfrm>
            <a:off x="6878848" y="3333783"/>
            <a:ext cx="1734015" cy="37824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-.41*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%M.LEx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EAF0D8-5701-0AD6-E8C5-35ED1C38240A}"/>
              </a:ext>
            </a:extLst>
          </p:cNvPr>
          <p:cNvSpPr/>
          <p:nvPr/>
        </p:nvSpPr>
        <p:spPr>
          <a:xfrm>
            <a:off x="8323847" y="1314695"/>
            <a:ext cx="1546404" cy="43270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+.73*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I.LEx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0153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DCFA7-F2C8-7BCF-43B9-D50EE1DBA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lfex20stcdc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pminrty15~t |   </a:t>
            </a:r>
            <a:r>
              <a:rPr lang="en-US" sz="1600" b="1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0.0739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0.0525       0.0055        0.0028         0.6176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lglfex20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   0.6988        0.6917       0.4883        0.4785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lfex20stcdc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inck1519st |   </a:t>
            </a:r>
            <a:r>
              <a:rPr lang="en-US" sz="1600" b="1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0.5536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0.3931       0.3064        0.1545         0.0000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lglfex20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   0.5770        0.4178       0.3330        0.1746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pminrty15_19st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inck1519st |   0.3511        0.2512       0.1233        0.0631         0.0144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lgpmin1519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   0.7262        0.7079       0.5274        0.5011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pminrty15_19st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lfex20stcdc |   </a:t>
            </a:r>
            <a:r>
              <a:rPr lang="en-US" sz="1600" b="1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0.0877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0.0627       0.0077        0.0039         0.5535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lgpmin1519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   0.6939        0.6869       0.4814        0.4718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inck1519st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pminrty15~t |   0.3305        0.2789       0.1092        0.0778         0.0218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lginck19st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   0.5764        0.5618       0.3322        0.3156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inck1519st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lfex20stcdc |   </a:t>
            </a:r>
            <a:r>
              <a:rPr lang="en-US" sz="1600" b="1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0.5798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0.4894       0.3362        0.2395         0.0000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lginck19st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   0.3133        0.2269       0.0982        0.0515         0.0301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i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[COMPARE SAME COLORS]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479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23D0C5-971E-AFC6-87BC-D20F9BFEF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53" y="603968"/>
            <a:ext cx="9435241" cy="629016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1294BE9-ABE8-FF0C-883B-4F160D32848D}"/>
              </a:ext>
            </a:extLst>
          </p:cNvPr>
          <p:cNvSpPr/>
          <p:nvPr/>
        </p:nvSpPr>
        <p:spPr>
          <a:xfrm>
            <a:off x="408562" y="127664"/>
            <a:ext cx="7447889" cy="4883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2200" dirty="0">
                <a:solidFill>
                  <a:schemeClr val="tx1"/>
                </a:solidFill>
              </a:rPr>
              <a:t>What would </a:t>
            </a:r>
            <a:r>
              <a:rPr lang="en-US" sz="2200" dirty="0">
                <a:solidFill>
                  <a:srgbClr val="00B0F0"/>
                </a:solidFill>
              </a:rPr>
              <a:t>your</a:t>
            </a:r>
            <a:r>
              <a:rPr lang="en-US" sz="2200" dirty="0">
                <a:solidFill>
                  <a:schemeClr val="tx1"/>
                </a:solidFill>
              </a:rPr>
              <a:t> department say?</a:t>
            </a:r>
            <a:endParaRPr lang="en-US" sz="2200" baseline="30000" dirty="0">
              <a:solidFill>
                <a:schemeClr val="tx1"/>
              </a:solidFill>
            </a:endParaRPr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7AC092DA-8CA4-DC3F-18FF-E086B332BE6C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2</a:t>
            </a:fld>
            <a:endParaRPr lang="en-US" b="1" dirty="0">
              <a:solidFill>
                <a:srgbClr val="7030A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9D5B36-8640-C335-0424-0D28029B8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0488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Rectangle 86">
            <a:extLst>
              <a:ext uri="{FF2B5EF4-FFF2-40B4-BE49-F238E27FC236}">
                <a16:creationId xmlns:a16="http://schemas.microsoft.com/office/drawing/2014/main" id="{DB6700EF-8F32-3229-D719-D9A83CEAECB7}"/>
              </a:ext>
            </a:extLst>
          </p:cNvPr>
          <p:cNvSpPr/>
          <p:nvPr/>
        </p:nvSpPr>
        <p:spPr>
          <a:xfrm>
            <a:off x="136987" y="1999040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6FB6FB8-8CCC-0EF6-A9B7-18ABA45A40B2}"/>
              </a:ext>
            </a:extLst>
          </p:cNvPr>
          <p:cNvSpPr/>
          <p:nvPr/>
        </p:nvSpPr>
        <p:spPr>
          <a:xfrm>
            <a:off x="1411528" y="912062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12EE0A8-61A9-0B4D-9D55-4CD6FE9A5735}"/>
              </a:ext>
            </a:extLst>
          </p:cNvPr>
          <p:cNvSpPr/>
          <p:nvPr/>
        </p:nvSpPr>
        <p:spPr>
          <a:xfrm>
            <a:off x="2576739" y="2000789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0EE3CA7F-23A8-8628-9356-083EE24AADC7}"/>
              </a:ext>
            </a:extLst>
          </p:cNvPr>
          <p:cNvCxnSpPr>
            <a:cxnSpLocks/>
            <a:stCxn id="87" idx="0"/>
            <a:endCxn id="89" idx="1"/>
          </p:cNvCxnSpPr>
          <p:nvPr/>
        </p:nvCxnSpPr>
        <p:spPr>
          <a:xfrm rot="5400000" flipH="1" flipV="1">
            <a:off x="722415" y="1309927"/>
            <a:ext cx="877988" cy="500238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7D838531-B4C1-5051-9EE8-FEBAF864CDC9}"/>
              </a:ext>
            </a:extLst>
          </p:cNvPr>
          <p:cNvCxnSpPr>
            <a:cxnSpLocks/>
            <a:stCxn id="89" idx="3"/>
            <a:endCxn id="91" idx="0"/>
          </p:cNvCxnSpPr>
          <p:nvPr/>
        </p:nvCxnSpPr>
        <p:spPr>
          <a:xfrm>
            <a:off x="2787543" y="1121052"/>
            <a:ext cx="521750" cy="879737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Curved 98">
            <a:extLst>
              <a:ext uri="{FF2B5EF4-FFF2-40B4-BE49-F238E27FC236}">
                <a16:creationId xmlns:a16="http://schemas.microsoft.com/office/drawing/2014/main" id="{25541869-EFFB-0522-0313-08AE2362CB08}"/>
              </a:ext>
            </a:extLst>
          </p:cNvPr>
          <p:cNvCxnSpPr>
            <a:cxnSpLocks/>
            <a:stCxn id="87" idx="2"/>
            <a:endCxn id="91" idx="2"/>
          </p:cNvCxnSpPr>
          <p:nvPr/>
        </p:nvCxnSpPr>
        <p:spPr>
          <a:xfrm rot="16200000" flipH="1">
            <a:off x="2110291" y="1226956"/>
            <a:ext cx="12700" cy="2398003"/>
          </a:xfrm>
          <a:prstGeom prst="curvedConnector3">
            <a:avLst>
              <a:gd name="adj1" fmla="val 1800000"/>
            </a:avLst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D607677-F06E-577E-295F-2487450B6EE3}"/>
              </a:ext>
            </a:extLst>
          </p:cNvPr>
          <p:cNvSpPr txBox="1"/>
          <p:nvPr/>
        </p:nvSpPr>
        <p:spPr>
          <a:xfrm>
            <a:off x="0" y="5518186"/>
            <a:ext cx="1198345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* The partial correlation between y and x1 is an attempt to estimate the correlation that would be observed between y and x1 if the other x's did not vary. </a:t>
            </a:r>
          </a:p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* 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semipartial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correlation, also called part correlation, between y and x1 is an attempt to estimate the correlation that would be observed between y and x1 after the effects of all other x's are removed from x1 but 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not from y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14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(##</a:t>
            </a:r>
            <a:r>
              <a:rPr lang="en-US" sz="1400" i="1" baseline="-25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Outcome&lt;-Predictor</a:t>
            </a:r>
            <a:r>
              <a:rPr lang="en-US" sz="14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) </a:t>
            </a:r>
          </a:p>
          <a:p>
            <a:pPr marR="0"/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FD372C-B340-2A3E-92CD-9B5CAD240913}"/>
              </a:ext>
            </a:extLst>
          </p:cNvPr>
          <p:cNvSpPr txBox="1"/>
          <p:nvPr/>
        </p:nvSpPr>
        <p:spPr>
          <a:xfrm>
            <a:off x="537635" y="4044902"/>
            <a:ext cx="3714801" cy="135378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Sample naïve = a-spatial PARTIAL correlations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NON-Directional!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C065177-D398-85F8-5F1C-FB4A09EC9692}"/>
              </a:ext>
            </a:extLst>
          </p:cNvPr>
          <p:cNvSpPr/>
          <p:nvPr/>
        </p:nvSpPr>
        <p:spPr>
          <a:xfrm>
            <a:off x="2719730" y="1359471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+.75*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7557068-5B63-293D-BC5E-AEC0C1EB834C}"/>
              </a:ext>
            </a:extLst>
          </p:cNvPr>
          <p:cNvSpPr/>
          <p:nvPr/>
        </p:nvSpPr>
        <p:spPr>
          <a:xfrm>
            <a:off x="74814" y="1339814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.45*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31D353C-E00E-19DA-0824-61A05C0277F6}"/>
              </a:ext>
            </a:extLst>
          </p:cNvPr>
          <p:cNvSpPr/>
          <p:nvPr/>
        </p:nvSpPr>
        <p:spPr>
          <a:xfrm>
            <a:off x="1482129" y="2527357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-.42*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3DF66-560C-B932-520E-CC94C1C3B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4A5F67-73DA-7C36-664A-2C92D0972297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20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E6D9EE-F4C2-DB81-C8E8-E32468845E90}"/>
              </a:ext>
            </a:extLst>
          </p:cNvPr>
          <p:cNvSpPr/>
          <p:nvPr/>
        </p:nvSpPr>
        <p:spPr>
          <a:xfrm>
            <a:off x="5733639" y="2650872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40EC15-C96B-C06B-2DCD-90E93580613A}"/>
              </a:ext>
            </a:extLst>
          </p:cNvPr>
          <p:cNvSpPr/>
          <p:nvPr/>
        </p:nvSpPr>
        <p:spPr>
          <a:xfrm>
            <a:off x="7633721" y="591476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13513D-AAA0-9A23-D9B4-7E43AC352E3B}"/>
              </a:ext>
            </a:extLst>
          </p:cNvPr>
          <p:cNvSpPr/>
          <p:nvPr/>
        </p:nvSpPr>
        <p:spPr>
          <a:xfrm>
            <a:off x="9823585" y="2704167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C8644F5B-ADCF-A525-5C4A-792C95024800}"/>
              </a:ext>
            </a:extLst>
          </p:cNvPr>
          <p:cNvCxnSpPr>
            <a:cxnSpLocks/>
            <a:stCxn id="8" idx="0"/>
            <a:endCxn id="10" idx="1"/>
          </p:cNvCxnSpPr>
          <p:nvPr/>
        </p:nvCxnSpPr>
        <p:spPr>
          <a:xfrm rot="5400000" flipH="1" flipV="1">
            <a:off x="6145628" y="1162780"/>
            <a:ext cx="1850406" cy="1125779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8A12FAB5-300B-DD1C-8BF1-A9605BD906B1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>
          <a:xfrm>
            <a:off x="9009736" y="800466"/>
            <a:ext cx="1546403" cy="1903701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23151705-25F2-E19C-E350-78C87DE92D79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7282245" y="2864331"/>
            <a:ext cx="2541340" cy="52421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3EAF0D8-5701-0AD6-E8C5-35ED1C38240A}"/>
              </a:ext>
            </a:extLst>
          </p:cNvPr>
          <p:cNvSpPr/>
          <p:nvPr/>
        </p:nvSpPr>
        <p:spPr>
          <a:xfrm>
            <a:off x="9988942" y="1789571"/>
            <a:ext cx="1407737" cy="55605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+.74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LEx&lt;-I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3B8578-45D4-695D-237D-E563178C6D23}"/>
              </a:ext>
            </a:extLst>
          </p:cNvPr>
          <p:cNvSpPr/>
          <p:nvPr/>
        </p:nvSpPr>
        <p:spPr>
          <a:xfrm>
            <a:off x="7774333" y="2591759"/>
            <a:ext cx="1781719" cy="42517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-.30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LEx&lt;-%M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64F66-5767-317A-7CC7-7D866F46A0AF}"/>
              </a:ext>
            </a:extLst>
          </p:cNvPr>
          <p:cNvSpPr txBox="1"/>
          <p:nvPr/>
        </p:nvSpPr>
        <p:spPr>
          <a:xfrm>
            <a:off x="6352674" y="4149341"/>
            <a:ext cx="4936019" cy="1249341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Sample naïve = a-spatial  PARTIAL correlations</a:t>
            </a:r>
          </a:p>
          <a:p>
            <a:pPr algn="ctr"/>
            <a:r>
              <a:rPr lang="en-US" sz="2800" i="1" dirty="0">
                <a:solidFill>
                  <a:srgbClr val="FF0000"/>
                </a:solidFill>
                <a:latin typeface="Arial Narrow" panose="020B0606020202030204" pitchFamily="34" charset="0"/>
              </a:rPr>
              <a:t>Directional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(3</a:t>
            </a:r>
            <a:r>
              <a:rPr lang="en-US" sz="2800" i="1" baseline="30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rd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variable is the ‘other’)</a:t>
            </a:r>
          </a:p>
        </p:txBody>
      </p:sp>
      <p:cxnSp>
        <p:nvCxnSpPr>
          <p:cNvPr id="2" name="Connector: Curved 1">
            <a:extLst>
              <a:ext uri="{FF2B5EF4-FFF2-40B4-BE49-F238E27FC236}">
                <a16:creationId xmlns:a16="http://schemas.microsoft.com/office/drawing/2014/main" id="{0BE574F2-678E-E0C0-AA4A-5C789046AB8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680332" y="1323756"/>
            <a:ext cx="1641414" cy="1012814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C304321D-0D74-22C7-66AA-9D212E5F3464}"/>
              </a:ext>
            </a:extLst>
          </p:cNvPr>
          <p:cNvCxnSpPr>
            <a:cxnSpLocks/>
          </p:cNvCxnSpPr>
          <p:nvPr/>
        </p:nvCxnSpPr>
        <p:spPr>
          <a:xfrm rot="16200000" flipH="1">
            <a:off x="8461382" y="1144884"/>
            <a:ext cx="1694710" cy="1423853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or: Curved 4">
            <a:extLst>
              <a:ext uri="{FF2B5EF4-FFF2-40B4-BE49-F238E27FC236}">
                <a16:creationId xmlns:a16="http://schemas.microsoft.com/office/drawing/2014/main" id="{87B18AE6-CBBE-76BD-2897-57E82D94502E}"/>
              </a:ext>
            </a:extLst>
          </p:cNvPr>
          <p:cNvCxnSpPr>
            <a:cxnSpLocks/>
            <a:stCxn id="8" idx="2"/>
            <a:endCxn id="11" idx="2"/>
          </p:cNvCxnSpPr>
          <p:nvPr/>
        </p:nvCxnSpPr>
        <p:spPr>
          <a:xfrm rot="16200000" flipH="1">
            <a:off x="8506267" y="1079464"/>
            <a:ext cx="51546" cy="4048197"/>
          </a:xfrm>
          <a:prstGeom prst="curvedConnector3">
            <a:avLst>
              <a:gd name="adj1" fmla="val 543487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196D3F4D-B74E-FA6F-6988-1C52588F9E4C}"/>
              </a:ext>
            </a:extLst>
          </p:cNvPr>
          <p:cNvSpPr/>
          <p:nvPr/>
        </p:nvSpPr>
        <p:spPr>
          <a:xfrm>
            <a:off x="6131274" y="957143"/>
            <a:ext cx="1460303" cy="47775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.32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I&lt;-%M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1C7E0D-B014-1BF0-40D6-A68E55EC355F}"/>
              </a:ext>
            </a:extLst>
          </p:cNvPr>
          <p:cNvSpPr/>
          <p:nvPr/>
        </p:nvSpPr>
        <p:spPr>
          <a:xfrm>
            <a:off x="8365879" y="1299582"/>
            <a:ext cx="1407737" cy="55605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+.73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I&lt;-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A7F5E9-199F-B9ED-6D57-053840376407}"/>
              </a:ext>
            </a:extLst>
          </p:cNvPr>
          <p:cNvSpPr/>
          <p:nvPr/>
        </p:nvSpPr>
        <p:spPr>
          <a:xfrm>
            <a:off x="7173889" y="3163514"/>
            <a:ext cx="1835847" cy="4518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-.41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%M&lt;-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759348-1BF5-DE2B-F4F8-265CA7D26FF5}"/>
              </a:ext>
            </a:extLst>
          </p:cNvPr>
          <p:cNvSpPr/>
          <p:nvPr/>
        </p:nvSpPr>
        <p:spPr>
          <a:xfrm>
            <a:off x="6819486" y="1840139"/>
            <a:ext cx="1460303" cy="47775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.44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%M&lt;-I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370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C3DF66-560C-B932-520E-CC94C1C3B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4A5F67-73DA-7C36-664A-2C92D0972297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21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E6D9EE-F4C2-DB81-C8E8-E32468845E90}"/>
              </a:ext>
            </a:extLst>
          </p:cNvPr>
          <p:cNvSpPr/>
          <p:nvPr/>
        </p:nvSpPr>
        <p:spPr>
          <a:xfrm>
            <a:off x="6394865" y="2650872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40EC15-C96B-C06B-2DCD-90E93580613A}"/>
              </a:ext>
            </a:extLst>
          </p:cNvPr>
          <p:cNvSpPr/>
          <p:nvPr/>
        </p:nvSpPr>
        <p:spPr>
          <a:xfrm>
            <a:off x="8294947" y="591476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13513D-AAA0-9A23-D9B4-7E43AC352E3B}"/>
              </a:ext>
            </a:extLst>
          </p:cNvPr>
          <p:cNvSpPr/>
          <p:nvPr/>
        </p:nvSpPr>
        <p:spPr>
          <a:xfrm>
            <a:off x="10484811" y="2704167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C8644F5B-ADCF-A525-5C4A-792C95024800}"/>
              </a:ext>
            </a:extLst>
          </p:cNvPr>
          <p:cNvCxnSpPr>
            <a:cxnSpLocks/>
            <a:stCxn id="8" idx="0"/>
            <a:endCxn id="10" idx="1"/>
          </p:cNvCxnSpPr>
          <p:nvPr/>
        </p:nvCxnSpPr>
        <p:spPr>
          <a:xfrm rot="5400000" flipH="1" flipV="1">
            <a:off x="6806854" y="1162780"/>
            <a:ext cx="1850406" cy="1125779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8A12FAB5-300B-DD1C-8BF1-A9605BD906B1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>
          <a:xfrm>
            <a:off x="9670962" y="800466"/>
            <a:ext cx="1546403" cy="1903701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23151705-25F2-E19C-E350-78C87DE92D79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7943471" y="2864331"/>
            <a:ext cx="2541340" cy="52421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31864F66-5767-317A-7CC7-7D866F46A0AF}"/>
              </a:ext>
            </a:extLst>
          </p:cNvPr>
          <p:cNvSpPr txBox="1"/>
          <p:nvPr/>
        </p:nvSpPr>
        <p:spPr>
          <a:xfrm>
            <a:off x="7011268" y="4274985"/>
            <a:ext cx="3938111" cy="1223689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Spatial SEMI-PARTIAL correlations – </a:t>
            </a:r>
            <a:r>
              <a:rPr lang="en-US" sz="2800" i="1" dirty="0">
                <a:solidFill>
                  <a:srgbClr val="FF0000"/>
                </a:solidFill>
                <a:latin typeface="Arial Narrow" panose="020B0606020202030204" pitchFamily="34" charset="0"/>
              </a:rPr>
              <a:t>Directional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(3</a:t>
            </a:r>
            <a:r>
              <a:rPr lang="en-US" sz="2800" i="1" baseline="30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rd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variable is the ‘DV lag’)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EA70D9D-CA8F-6515-2653-F9C4AFCD838C}"/>
              </a:ext>
            </a:extLst>
          </p:cNvPr>
          <p:cNvSpPr/>
          <p:nvPr/>
        </p:nvSpPr>
        <p:spPr>
          <a:xfrm>
            <a:off x="67710" y="2650872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90B8E26-D341-C6F7-0177-8EAAFF3BE339}"/>
              </a:ext>
            </a:extLst>
          </p:cNvPr>
          <p:cNvSpPr/>
          <p:nvPr/>
        </p:nvSpPr>
        <p:spPr>
          <a:xfrm>
            <a:off x="1967792" y="591476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44DED3-056C-30B6-3611-F6F0E92B08B9}"/>
              </a:ext>
            </a:extLst>
          </p:cNvPr>
          <p:cNvSpPr/>
          <p:nvPr/>
        </p:nvSpPr>
        <p:spPr>
          <a:xfrm>
            <a:off x="4157656" y="2704167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7" name="Connector: Curved 26">
            <a:extLst>
              <a:ext uri="{FF2B5EF4-FFF2-40B4-BE49-F238E27FC236}">
                <a16:creationId xmlns:a16="http://schemas.microsoft.com/office/drawing/2014/main" id="{A229066F-0391-B075-1349-F2F71CCD882B}"/>
              </a:ext>
            </a:extLst>
          </p:cNvPr>
          <p:cNvCxnSpPr>
            <a:cxnSpLocks/>
            <a:stCxn id="24" idx="0"/>
            <a:endCxn id="25" idx="1"/>
          </p:cNvCxnSpPr>
          <p:nvPr/>
        </p:nvCxnSpPr>
        <p:spPr>
          <a:xfrm rot="5400000" flipH="1" flipV="1">
            <a:off x="479699" y="1162780"/>
            <a:ext cx="1850406" cy="1125779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78D2727D-6894-71A8-FA83-6230F99F3C98}"/>
              </a:ext>
            </a:extLst>
          </p:cNvPr>
          <p:cNvCxnSpPr>
            <a:cxnSpLocks/>
            <a:stCxn id="25" idx="3"/>
            <a:endCxn id="26" idx="0"/>
          </p:cNvCxnSpPr>
          <p:nvPr/>
        </p:nvCxnSpPr>
        <p:spPr>
          <a:xfrm>
            <a:off x="3343807" y="800466"/>
            <a:ext cx="1546403" cy="1903701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BB3EC3E0-644D-8BD6-F670-CFD38A172CC1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1616316" y="2864331"/>
            <a:ext cx="2541340" cy="52421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0158549-B2E0-D48B-32D8-2CE2CEC16244}"/>
              </a:ext>
            </a:extLst>
          </p:cNvPr>
          <p:cNvSpPr txBox="1"/>
          <p:nvPr/>
        </p:nvSpPr>
        <p:spPr>
          <a:xfrm>
            <a:off x="668992" y="3756495"/>
            <a:ext cx="4048198" cy="173013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Sample naïve = a-spatial SEMI-PARTIAL correlations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Directional 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(3</a:t>
            </a:r>
            <a:r>
              <a:rPr lang="en-US" sz="2800" i="1" baseline="30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rd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variable is the 3rd)</a:t>
            </a:r>
          </a:p>
          <a:p>
            <a:pPr algn="ctr"/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F104352-F0B2-B099-5A3B-7BD4E5D722F0}"/>
              </a:ext>
            </a:extLst>
          </p:cNvPr>
          <p:cNvSpPr/>
          <p:nvPr/>
        </p:nvSpPr>
        <p:spPr>
          <a:xfrm>
            <a:off x="6527492" y="111033"/>
            <a:ext cx="1125780" cy="426917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</a:t>
            </a: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Inc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i="1" baseline="-25000" dirty="0">
              <a:solidFill>
                <a:schemeClr val="bg2">
                  <a:lumMod val="10000"/>
                </a:schemeClr>
              </a:solidFill>
              <a:latin typeface="Agency FB" panose="020B0503020202020204" pitchFamily="34" charset="0"/>
              <a:cs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6F9C2A-BD24-23C7-7C89-ABA23ED2F3D5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7653272" y="324492"/>
            <a:ext cx="779528" cy="265005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24738F52-FC04-39C6-0E96-3F65A74EF296}"/>
              </a:ext>
            </a:extLst>
          </p:cNvPr>
          <p:cNvSpPr/>
          <p:nvPr/>
        </p:nvSpPr>
        <p:spPr>
          <a:xfrm>
            <a:off x="7896285" y="217434"/>
            <a:ext cx="212941" cy="48054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5B0EFC9-A995-2638-C263-D4E7B8241987}"/>
              </a:ext>
            </a:extLst>
          </p:cNvPr>
          <p:cNvSpPr/>
          <p:nvPr/>
        </p:nvSpPr>
        <p:spPr>
          <a:xfrm>
            <a:off x="6394865" y="3635581"/>
            <a:ext cx="1125780" cy="426917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</a:t>
            </a: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Inc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i="1" baseline="-25000" dirty="0">
              <a:solidFill>
                <a:schemeClr val="bg2">
                  <a:lumMod val="10000"/>
                </a:schemeClr>
              </a:solidFill>
              <a:latin typeface="Agency FB" panose="020B0503020202020204" pitchFamily="34" charset="0"/>
              <a:cs typeface="Times New Roman" pitchFamily="18" charset="0"/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410CCE7-32D9-1F1C-C455-5AB58A946D87}"/>
              </a:ext>
            </a:extLst>
          </p:cNvPr>
          <p:cNvCxnSpPr>
            <a:cxnSpLocks/>
            <a:stCxn id="40" idx="0"/>
          </p:cNvCxnSpPr>
          <p:nvPr/>
        </p:nvCxnSpPr>
        <p:spPr>
          <a:xfrm flipV="1">
            <a:off x="6957755" y="3058773"/>
            <a:ext cx="54410" cy="576808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A3AF27C9-08E2-5C2A-1424-D9DF2A051560}"/>
              </a:ext>
            </a:extLst>
          </p:cNvPr>
          <p:cNvSpPr/>
          <p:nvPr/>
        </p:nvSpPr>
        <p:spPr>
          <a:xfrm>
            <a:off x="6781631" y="3332426"/>
            <a:ext cx="387536" cy="22933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1F79C1-33B7-870C-18E7-0F41BE81D1F2}"/>
              </a:ext>
            </a:extLst>
          </p:cNvPr>
          <p:cNvSpPr/>
          <p:nvPr/>
        </p:nvSpPr>
        <p:spPr>
          <a:xfrm>
            <a:off x="10152580" y="3758449"/>
            <a:ext cx="1125780" cy="426917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</a:t>
            </a: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Inc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i="1" baseline="-25000" dirty="0">
              <a:solidFill>
                <a:schemeClr val="bg2">
                  <a:lumMod val="10000"/>
                </a:schemeClr>
              </a:solidFill>
              <a:latin typeface="Agency FB" panose="020B0503020202020204" pitchFamily="34" charset="0"/>
              <a:cs typeface="Times New Roman" pitchFamily="18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9D2B63-AB76-BF8D-5055-E7A24547E595}"/>
              </a:ext>
            </a:extLst>
          </p:cNvPr>
          <p:cNvCxnSpPr>
            <a:cxnSpLocks/>
            <a:stCxn id="43" idx="0"/>
          </p:cNvCxnSpPr>
          <p:nvPr/>
        </p:nvCxnSpPr>
        <p:spPr>
          <a:xfrm flipV="1">
            <a:off x="10715470" y="3120738"/>
            <a:ext cx="658897" cy="637711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1A955E68-F382-FAB8-46E8-DEAA5DC184FC}"/>
              </a:ext>
            </a:extLst>
          </p:cNvPr>
          <p:cNvSpPr/>
          <p:nvPr/>
        </p:nvSpPr>
        <p:spPr>
          <a:xfrm>
            <a:off x="10865949" y="3269961"/>
            <a:ext cx="212941" cy="48054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" name="Connector: Curved 1">
            <a:extLst>
              <a:ext uri="{FF2B5EF4-FFF2-40B4-BE49-F238E27FC236}">
                <a16:creationId xmlns:a16="http://schemas.microsoft.com/office/drawing/2014/main" id="{D62C3EF9-177C-FC5C-C1E6-6ACF21065B7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074857" y="1442171"/>
            <a:ext cx="1614530" cy="798910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B5ED5860-959A-F34A-DACE-1A3B6560F2BE}"/>
              </a:ext>
            </a:extLst>
          </p:cNvPr>
          <p:cNvCxnSpPr>
            <a:cxnSpLocks/>
          </p:cNvCxnSpPr>
          <p:nvPr/>
        </p:nvCxnSpPr>
        <p:spPr>
          <a:xfrm rot="16200000" flipH="1">
            <a:off x="2771174" y="1170497"/>
            <a:ext cx="1677713" cy="1385663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Connector: Curved 4">
            <a:extLst>
              <a:ext uri="{FF2B5EF4-FFF2-40B4-BE49-F238E27FC236}">
                <a16:creationId xmlns:a16="http://schemas.microsoft.com/office/drawing/2014/main" id="{5AD82E3F-2688-346D-D85E-C4EEC55CCDB1}"/>
              </a:ext>
            </a:extLst>
          </p:cNvPr>
          <p:cNvCxnSpPr>
            <a:cxnSpLocks/>
            <a:stCxn id="24" idx="2"/>
            <a:endCxn id="26" idx="2"/>
          </p:cNvCxnSpPr>
          <p:nvPr/>
        </p:nvCxnSpPr>
        <p:spPr>
          <a:xfrm rot="16200000" flipH="1">
            <a:off x="2840338" y="1079464"/>
            <a:ext cx="51546" cy="4048197"/>
          </a:xfrm>
          <a:prstGeom prst="curvedConnector3">
            <a:avLst>
              <a:gd name="adj1" fmla="val 543487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2664BACC-7FA7-CB12-85CD-7F0D44DD781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353245" y="1393848"/>
            <a:ext cx="1614531" cy="895559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FBDD4D-2606-4C9B-4D68-C1584107A8BF}"/>
              </a:ext>
            </a:extLst>
          </p:cNvPr>
          <p:cNvCxnSpPr>
            <a:cxnSpLocks/>
          </p:cNvCxnSpPr>
          <p:nvPr/>
        </p:nvCxnSpPr>
        <p:spPr>
          <a:xfrm rot="16200000" flipH="1">
            <a:off x="9109362" y="1164132"/>
            <a:ext cx="1675199" cy="1365846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C690EDE9-59BF-6047-34DC-8C9722B60D1A}"/>
              </a:ext>
            </a:extLst>
          </p:cNvPr>
          <p:cNvCxnSpPr>
            <a:cxnSpLocks/>
            <a:stCxn id="8" idx="2"/>
            <a:endCxn id="11" idx="2"/>
          </p:cNvCxnSpPr>
          <p:nvPr/>
        </p:nvCxnSpPr>
        <p:spPr>
          <a:xfrm rot="16200000" flipH="1">
            <a:off x="9167493" y="1079464"/>
            <a:ext cx="51546" cy="4048197"/>
          </a:xfrm>
          <a:prstGeom prst="curvedConnector3">
            <a:avLst>
              <a:gd name="adj1" fmla="val 543487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2E2B6714-2D78-93DD-3385-77803A367F15}"/>
              </a:ext>
            </a:extLst>
          </p:cNvPr>
          <p:cNvSpPr/>
          <p:nvPr/>
        </p:nvSpPr>
        <p:spPr>
          <a:xfrm>
            <a:off x="10729429" y="1771427"/>
            <a:ext cx="1377977" cy="56947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.39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LEx&lt;-I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C466B6B-702B-7A2E-3081-B154EBE2B731}"/>
              </a:ext>
            </a:extLst>
          </p:cNvPr>
          <p:cNvSpPr/>
          <p:nvPr/>
        </p:nvSpPr>
        <p:spPr>
          <a:xfrm>
            <a:off x="7520645" y="1781811"/>
            <a:ext cx="1499502" cy="49944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.25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%M&lt;-I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94485E8-BF3E-39C4-E283-6EFD7331E287}"/>
              </a:ext>
            </a:extLst>
          </p:cNvPr>
          <p:cNvSpPr/>
          <p:nvPr/>
        </p:nvSpPr>
        <p:spPr>
          <a:xfrm>
            <a:off x="8492326" y="2537874"/>
            <a:ext cx="1726489" cy="42516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.05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LEx&lt;-%M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1B92E53-3A5F-70DA-64F5-0C068974C3D7}"/>
              </a:ext>
            </a:extLst>
          </p:cNvPr>
          <p:cNvSpPr/>
          <p:nvPr/>
        </p:nvSpPr>
        <p:spPr>
          <a:xfrm>
            <a:off x="4448330" y="1884169"/>
            <a:ext cx="1546403" cy="42517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.74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LEx&lt;-I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5FA3CD9-5C84-ABC6-F39D-E5EA42A7F2EF}"/>
              </a:ext>
            </a:extLst>
          </p:cNvPr>
          <p:cNvSpPr/>
          <p:nvPr/>
        </p:nvSpPr>
        <p:spPr>
          <a:xfrm>
            <a:off x="141203" y="892270"/>
            <a:ext cx="1475113" cy="42691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.32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I&lt;-%M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2B8D976-2D9F-4485-266F-1C3BCBBFC6B2}"/>
              </a:ext>
            </a:extLst>
          </p:cNvPr>
          <p:cNvSpPr/>
          <p:nvPr/>
        </p:nvSpPr>
        <p:spPr>
          <a:xfrm>
            <a:off x="2220278" y="2621911"/>
            <a:ext cx="1659577" cy="42691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.30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LEx&lt;-%M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F989A30-7664-F133-BFAA-921917C53319}"/>
              </a:ext>
            </a:extLst>
          </p:cNvPr>
          <p:cNvSpPr/>
          <p:nvPr/>
        </p:nvSpPr>
        <p:spPr>
          <a:xfrm>
            <a:off x="2693091" y="1400348"/>
            <a:ext cx="1546403" cy="42517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.73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I&lt;-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BD3FB67-A2C5-83BC-2920-2EEEFDCC1120}"/>
              </a:ext>
            </a:extLst>
          </p:cNvPr>
          <p:cNvSpPr/>
          <p:nvPr/>
        </p:nvSpPr>
        <p:spPr>
          <a:xfrm>
            <a:off x="1124275" y="1895386"/>
            <a:ext cx="1475113" cy="42691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.44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%M&lt;-I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8585518-D267-53FE-86A3-A30B9114B935}"/>
              </a:ext>
            </a:extLst>
          </p:cNvPr>
          <p:cNvSpPr/>
          <p:nvPr/>
        </p:nvSpPr>
        <p:spPr>
          <a:xfrm>
            <a:off x="1698613" y="3129337"/>
            <a:ext cx="1659577" cy="42691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.41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%M&lt;-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3EAF0D8-5701-0AD6-E8C5-35ED1C38240A}"/>
              </a:ext>
            </a:extLst>
          </p:cNvPr>
          <p:cNvSpPr/>
          <p:nvPr/>
        </p:nvSpPr>
        <p:spPr>
          <a:xfrm>
            <a:off x="9194599" y="1240557"/>
            <a:ext cx="1377977" cy="56947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.49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I&lt;-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759348-1BF5-DE2B-F4F8-265CA7D26FF5}"/>
              </a:ext>
            </a:extLst>
          </p:cNvPr>
          <p:cNvSpPr/>
          <p:nvPr/>
        </p:nvSpPr>
        <p:spPr>
          <a:xfrm>
            <a:off x="6533537" y="865746"/>
            <a:ext cx="1499502" cy="49944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.28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I&lt;-%M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3B8578-45D4-695D-237D-E563178C6D23}"/>
              </a:ext>
            </a:extLst>
          </p:cNvPr>
          <p:cNvSpPr/>
          <p:nvPr/>
        </p:nvSpPr>
        <p:spPr>
          <a:xfrm>
            <a:off x="7569555" y="3191173"/>
            <a:ext cx="1726489" cy="42516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.06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%M&lt;-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A6222F3-6E9A-9596-F0F7-504D817DBF82}"/>
              </a:ext>
            </a:extLst>
          </p:cNvPr>
          <p:cNvSpPr txBox="1"/>
          <p:nvPr/>
        </p:nvSpPr>
        <p:spPr>
          <a:xfrm>
            <a:off x="0" y="5883058"/>
            <a:ext cx="119834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* The partial correlation between y and x1 is an attempt to estimate the correlation that would be observed between y and x1 if the other x's did not vary (bidirectional) 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* 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semipartial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correlation, also called part correlation, between y and x1 is an attempt to estimate the correlation that would be observed between y and x1 after the effects of all other x's are removed from x1 but 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not from y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(directional) 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8504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FC968AF8-CC70-C81A-D084-2B8B2162A62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797214" y="-702669"/>
            <a:ext cx="271227" cy="5788016"/>
          </a:xfrm>
          <a:prstGeom prst="curvedConnector3">
            <a:avLst>
              <a:gd name="adj1" fmla="val 567664"/>
            </a:avLst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F8375090-5E31-202E-3C43-0B0E2E8787EF}"/>
              </a:ext>
            </a:extLst>
          </p:cNvPr>
          <p:cNvSpPr/>
          <p:nvPr/>
        </p:nvSpPr>
        <p:spPr>
          <a:xfrm>
            <a:off x="4805102" y="2220636"/>
            <a:ext cx="1595920" cy="725973"/>
          </a:xfrm>
          <a:prstGeom prst="ellipse">
            <a:avLst/>
          </a:prstGeom>
          <a:solidFill>
            <a:schemeClr val="bg1"/>
          </a:solidFill>
          <a:ln w="254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3200" dirty="0">
                <a:solidFill>
                  <a:schemeClr val="tx1"/>
                </a:solidFill>
                <a:cs typeface="Times New Roman" pitchFamily="18" charset="0"/>
              </a:rPr>
              <a:t>%</a:t>
            </a:r>
            <a:r>
              <a:rPr lang="en-US" sz="3200" dirty="0" err="1">
                <a:solidFill>
                  <a:schemeClr val="tx1"/>
                </a:solidFill>
                <a:cs typeface="Times New Roman" pitchFamily="18" charset="0"/>
              </a:rPr>
              <a:t>Minority</a:t>
            </a:r>
            <a:r>
              <a:rPr lang="en-US" sz="3200" i="1" baseline="-25000" dirty="0" err="1">
                <a:solidFill>
                  <a:schemeClr val="bg2">
                    <a:lumMod val="10000"/>
                  </a:schemeClr>
                </a:solidFill>
                <a:cs typeface="Times New Roman" pitchFamily="18" charset="0"/>
              </a:rPr>
              <a:t>s</a:t>
            </a:r>
            <a:endParaRPr lang="en-US" sz="3200" baseline="-25000" dirty="0">
              <a:solidFill>
                <a:schemeClr val="tx1"/>
              </a:solidFill>
              <a:cs typeface="Times New Roman" pitchFamily="18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F486603-230D-5DD9-EAD3-A953704D3AE2}"/>
              </a:ext>
            </a:extLst>
          </p:cNvPr>
          <p:cNvSpPr/>
          <p:nvPr/>
        </p:nvSpPr>
        <p:spPr>
          <a:xfrm>
            <a:off x="7199431" y="642239"/>
            <a:ext cx="1580022" cy="613078"/>
          </a:xfrm>
          <a:prstGeom prst="ellipse">
            <a:avLst/>
          </a:prstGeom>
          <a:solidFill>
            <a:schemeClr val="bg1"/>
          </a:solidFill>
          <a:ln w="254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3200" dirty="0">
                <a:solidFill>
                  <a:schemeClr val="tx1"/>
                </a:solidFill>
                <a:cs typeface="Times New Roman" pitchFamily="18" charset="0"/>
              </a:rPr>
              <a:t>Income</a:t>
            </a:r>
            <a:r>
              <a:rPr lang="en-US" sz="3200" i="1" baseline="-25000" dirty="0">
                <a:solidFill>
                  <a:schemeClr val="bg2">
                    <a:lumMod val="10000"/>
                  </a:schemeClr>
                </a:solidFill>
                <a:cs typeface="Times New Roman" pitchFamily="18" charset="0"/>
              </a:rPr>
              <a:t>s</a:t>
            </a:r>
            <a:endParaRPr lang="en-US" sz="3200" baseline="-25000" dirty="0">
              <a:solidFill>
                <a:schemeClr val="tx1"/>
              </a:solidFill>
              <a:cs typeface="Times New Roman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AEAD005-1506-82B4-BB6B-E611B46B7FC9}"/>
              </a:ext>
            </a:extLst>
          </p:cNvPr>
          <p:cNvSpPr/>
          <p:nvPr/>
        </p:nvSpPr>
        <p:spPr>
          <a:xfrm>
            <a:off x="9276251" y="2298783"/>
            <a:ext cx="1969850" cy="647826"/>
          </a:xfrm>
          <a:prstGeom prst="ellipse">
            <a:avLst/>
          </a:prstGeom>
          <a:solidFill>
            <a:schemeClr val="bg1"/>
          </a:solidFill>
          <a:ln w="254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3200" b="0" i="0" u="none" strike="noStrike" dirty="0" err="1">
                <a:solidFill>
                  <a:srgbClr val="000000"/>
                </a:solidFill>
                <a:effectLst/>
              </a:rPr>
              <a:t>LifeExp.</a:t>
            </a:r>
            <a:r>
              <a:rPr lang="en-US" sz="3200" i="1" baseline="-25000" dirty="0" err="1">
                <a:solidFill>
                  <a:schemeClr val="bg2">
                    <a:lumMod val="10000"/>
                  </a:schemeClr>
                </a:solidFill>
                <a:cs typeface="Times New Roman" pitchFamily="18" charset="0"/>
              </a:rPr>
              <a:t>s</a:t>
            </a:r>
            <a:endParaRPr lang="en-US" sz="3200" baseline="-25000" dirty="0">
              <a:solidFill>
                <a:schemeClr val="tx1"/>
              </a:solidFill>
              <a:cs typeface="Times New Roman" pitchFamily="18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C9118D1-ED23-B7AC-6C0A-0F506309EA52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flipV="1">
            <a:off x="5603062" y="948778"/>
            <a:ext cx="1596369" cy="1271858"/>
          </a:xfrm>
          <a:prstGeom prst="straightConnector1">
            <a:avLst/>
          </a:prstGeom>
          <a:ln w="38100"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62A4AE1-67E2-F6AE-D482-73FAC95BB625}"/>
              </a:ext>
            </a:extLst>
          </p:cNvPr>
          <p:cNvCxnSpPr>
            <a:cxnSpLocks/>
            <a:stCxn id="5" idx="6"/>
            <a:endCxn id="6" idx="7"/>
          </p:cNvCxnSpPr>
          <p:nvPr/>
        </p:nvCxnSpPr>
        <p:spPr>
          <a:xfrm>
            <a:off x="8779453" y="948778"/>
            <a:ext cx="2178170" cy="1444877"/>
          </a:xfrm>
          <a:prstGeom prst="straightConnector1">
            <a:avLst/>
          </a:prstGeom>
          <a:ln w="38100"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8B29E2D-61A4-4B5C-AE98-98DAEE4149DF}"/>
              </a:ext>
            </a:extLst>
          </p:cNvPr>
          <p:cNvCxnSpPr>
            <a:cxnSpLocks/>
            <a:stCxn id="4" idx="5"/>
            <a:endCxn id="6" idx="3"/>
          </p:cNvCxnSpPr>
          <p:nvPr/>
        </p:nvCxnSpPr>
        <p:spPr>
          <a:xfrm>
            <a:off x="6167305" y="2840293"/>
            <a:ext cx="3397424" cy="11444"/>
          </a:xfrm>
          <a:prstGeom prst="straightConnector1">
            <a:avLst/>
          </a:prstGeom>
          <a:ln w="38100"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6D465B69-7835-18D2-CCBC-D53927EF501F}"/>
              </a:ext>
            </a:extLst>
          </p:cNvPr>
          <p:cNvCxnSpPr>
            <a:cxnSpLocks/>
            <a:stCxn id="4" idx="6"/>
            <a:endCxn id="5" idx="3"/>
          </p:cNvCxnSpPr>
          <p:nvPr/>
        </p:nvCxnSpPr>
        <p:spPr>
          <a:xfrm flipV="1">
            <a:off x="6401022" y="1165534"/>
            <a:ext cx="1029798" cy="1418089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7E60A1B-E7F3-BC77-7B19-6BA7F9B7AF5B}"/>
              </a:ext>
            </a:extLst>
          </p:cNvPr>
          <p:cNvCxnSpPr>
            <a:cxnSpLocks/>
            <a:endCxn id="6" idx="2"/>
          </p:cNvCxnSpPr>
          <p:nvPr/>
        </p:nvCxnSpPr>
        <p:spPr>
          <a:xfrm>
            <a:off x="7199431" y="1902874"/>
            <a:ext cx="2076820" cy="719822"/>
          </a:xfrm>
          <a:prstGeom prst="straightConnector1">
            <a:avLst/>
          </a:prstGeom>
          <a:ln w="38100">
            <a:solidFill>
              <a:srgbClr val="00B050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7084186D-43F4-18CD-3558-74A749C10291}"/>
              </a:ext>
            </a:extLst>
          </p:cNvPr>
          <p:cNvSpPr/>
          <p:nvPr/>
        </p:nvSpPr>
        <p:spPr>
          <a:xfrm>
            <a:off x="8801934" y="1397870"/>
            <a:ext cx="1480709" cy="359122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+.160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5308CA-DB8B-84D9-1769-3171A4914C87}"/>
              </a:ext>
            </a:extLst>
          </p:cNvPr>
          <p:cNvSpPr/>
          <p:nvPr/>
        </p:nvSpPr>
        <p:spPr>
          <a:xfrm>
            <a:off x="6897821" y="2578398"/>
            <a:ext cx="2196070" cy="407710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en-US" sz="3200" b="1" baseline="-25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=-.037</a:t>
            </a:r>
            <a:r>
              <a:rPr lang="en-US" sz="3200" b="1" baseline="300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="1" baseline="3000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A1A2F8D-4D8B-A7ED-2CCA-C2FDEB438BF7}"/>
              </a:ext>
            </a:extLst>
          </p:cNvPr>
          <p:cNvSpPr/>
          <p:nvPr/>
        </p:nvSpPr>
        <p:spPr>
          <a:xfrm>
            <a:off x="7850085" y="1968472"/>
            <a:ext cx="1480709" cy="359122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-.312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889A27-3D57-121A-FFB3-3C0BB40E911E}"/>
              </a:ext>
            </a:extLst>
          </p:cNvPr>
          <p:cNvSpPr txBox="1"/>
          <p:nvPr/>
        </p:nvSpPr>
        <p:spPr>
          <a:xfrm>
            <a:off x="5347595" y="4193287"/>
            <a:ext cx="6438005" cy="1740082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Standardized coefficients from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X + M + X*M + -&gt; Y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X + -&gt; M</a:t>
            </a:r>
          </a:p>
          <a:p>
            <a:pPr algn="ctr"/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2D5F47-60DE-6A6E-C0D6-FA7F0F2CF927}"/>
              </a:ext>
            </a:extLst>
          </p:cNvPr>
          <p:cNvSpPr txBox="1"/>
          <p:nvPr/>
        </p:nvSpPr>
        <p:spPr>
          <a:xfrm>
            <a:off x="116297" y="3125923"/>
            <a:ext cx="8184502" cy="3351115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Total (spatial) effect </a:t>
            </a:r>
          </a:p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TE = </a:t>
            </a:r>
            <a:r>
              <a:rPr lang="en-US" sz="28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-.061</a:t>
            </a:r>
            <a:r>
              <a:rPr lang="en-US" sz="2800" i="1" baseline="300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.892</a:t>
            </a:r>
            <a:endParaRPr lang="el-GR" sz="2800" i="1" baseline="3000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Mediated Interaction (spatial) effect 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= </a:t>
            </a:r>
            <a:r>
              <a:rPr lang="en-US" sz="28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-.001</a:t>
            </a:r>
            <a:r>
              <a:rPr lang="en-US" sz="2800" i="1" baseline="30000" dirty="0">
                <a:solidFill>
                  <a:srgbClr val="C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.152</a:t>
            </a:r>
            <a:endParaRPr lang="el-GR" sz="2800" i="1" baseline="30000" dirty="0">
              <a:solidFill>
                <a:srgbClr val="C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Hence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BK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 d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en-US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+mj-lt"/>
                <a:cs typeface="Times New Roman" panose="02020603050405020304" pitchFamily="18" charset="0"/>
              </a:rPr>
              <a:t>Controlled Direct Effect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= </a:t>
            </a:r>
            <a:r>
              <a:rPr lang="en-US" sz="3200" b="1" dirty="0">
                <a:solidFill>
                  <a:srgbClr val="000000"/>
                </a:solidFill>
                <a:latin typeface="+mj-lt"/>
                <a:cs typeface="Calibri" panose="020F0502020204030204" pitchFamily="34" charset="0"/>
              </a:rPr>
              <a:t>-.037</a:t>
            </a:r>
            <a:r>
              <a:rPr lang="en-US" sz="3200" b="1" baseline="30000" dirty="0">
                <a:solidFill>
                  <a:srgbClr val="C00000"/>
                </a:solidFill>
                <a:latin typeface="+mj-lt"/>
                <a:cs typeface="Calibri" panose="020F0502020204030204" pitchFamily="34" charset="0"/>
              </a:rPr>
              <a:t>.001</a:t>
            </a:r>
            <a:endParaRPr lang="en-US" sz="3200" baseline="-25000" dirty="0">
              <a:latin typeface="+mj-lt"/>
              <a:cs typeface="Times New Roman" panose="02020603050405020304" pitchFamily="18" charset="0"/>
            </a:endParaRPr>
          </a:p>
          <a:p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ContrDE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cPrime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ReferenceInteraction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*Interaction*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MIntercept</a:t>
            </a:r>
            <a:endParaRPr lang="en-US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algn="ctr"/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C0B23D-A63B-6303-52DA-888CA64F2685}"/>
              </a:ext>
            </a:extLst>
          </p:cNvPr>
          <p:cNvSpPr txBox="1"/>
          <p:nvPr/>
        </p:nvSpPr>
        <p:spPr>
          <a:xfrm>
            <a:off x="116297" y="1070276"/>
            <a:ext cx="248835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TE =  </a:t>
            </a:r>
            <a:r>
              <a:rPr lang="en-US" sz="1800" dirty="0" err="1"/>
              <a:t>i</a:t>
            </a:r>
            <a:r>
              <a:rPr lang="en-US" sz="1800" baseline="-25000" dirty="0" err="1"/>
              <a:t>T</a:t>
            </a:r>
            <a:r>
              <a:rPr lang="en-US" sz="1800" dirty="0"/>
              <a:t> + </a:t>
            </a:r>
            <a:r>
              <a:rPr lang="en-US" sz="1800" dirty="0" err="1"/>
              <a:t>d</a:t>
            </a:r>
            <a:r>
              <a:rPr lang="en-US" sz="1800" baseline="-25000" dirty="0" err="1"/>
              <a:t>P</a:t>
            </a:r>
            <a:r>
              <a:rPr lang="en-US" sz="1800" dirty="0"/>
              <a:t> =  d</a:t>
            </a:r>
            <a:r>
              <a:rPr lang="en-US" sz="1800" baseline="-25000" dirty="0"/>
              <a:t>T</a:t>
            </a:r>
            <a:r>
              <a:rPr lang="en-US" sz="1800" dirty="0"/>
              <a:t> + </a:t>
            </a:r>
            <a:r>
              <a:rPr lang="en-US" sz="1800" dirty="0" err="1"/>
              <a:t>i</a:t>
            </a:r>
            <a:r>
              <a:rPr lang="en-US" sz="1800" baseline="-25000" dirty="0" err="1"/>
              <a:t>P</a:t>
            </a:r>
            <a:r>
              <a:rPr lang="en-US" sz="1800" dirty="0"/>
              <a:t> </a:t>
            </a:r>
            <a:endParaRPr lang="en-US" sz="1800" baseline="-25000" dirty="0"/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= d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en-US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/>
              <a:t>Direct Pure = </a:t>
            </a:r>
            <a:r>
              <a:rPr lang="en-US" sz="1800" dirty="0" err="1"/>
              <a:t>d</a:t>
            </a:r>
            <a:r>
              <a:rPr lang="en-US" sz="1800" baseline="-25000" dirty="0" err="1"/>
              <a:t>P</a:t>
            </a:r>
            <a:r>
              <a:rPr lang="en-US" sz="1800" dirty="0"/>
              <a:t> </a:t>
            </a:r>
          </a:p>
          <a:p>
            <a:r>
              <a:rPr lang="en-US" dirty="0"/>
              <a:t>Direct Total </a:t>
            </a:r>
            <a:r>
              <a:rPr lang="en-US" sz="1800" dirty="0"/>
              <a:t>= d</a:t>
            </a:r>
            <a:r>
              <a:rPr lang="en-US" sz="1800" baseline="-25000" dirty="0"/>
              <a:t>T</a:t>
            </a:r>
            <a:r>
              <a:rPr lang="en-US" sz="1800" dirty="0"/>
              <a:t> </a:t>
            </a:r>
          </a:p>
          <a:p>
            <a:r>
              <a:rPr lang="en-US" sz="1800" dirty="0"/>
              <a:t>Indirect Pure = </a:t>
            </a:r>
            <a:r>
              <a:rPr lang="en-US" sz="1800" dirty="0" err="1"/>
              <a:t>i</a:t>
            </a:r>
            <a:r>
              <a:rPr lang="en-US" sz="1800" baseline="-25000" dirty="0" err="1"/>
              <a:t>P</a:t>
            </a:r>
            <a:r>
              <a:rPr lang="en-US" sz="1800" dirty="0"/>
              <a:t> </a:t>
            </a:r>
          </a:p>
          <a:p>
            <a:r>
              <a:rPr lang="en-US" sz="1800" dirty="0"/>
              <a:t>Indirect</a:t>
            </a:r>
            <a:r>
              <a:rPr lang="en-US" dirty="0"/>
              <a:t> Total </a:t>
            </a:r>
            <a:r>
              <a:rPr lang="en-US" sz="1800" dirty="0"/>
              <a:t>= </a:t>
            </a:r>
            <a:r>
              <a:rPr lang="en-US" sz="1800" dirty="0" err="1"/>
              <a:t>i</a:t>
            </a:r>
            <a:r>
              <a:rPr lang="en-US" sz="1800" baseline="-25000" dirty="0" err="1"/>
              <a:t>T</a:t>
            </a:r>
            <a:r>
              <a:rPr lang="en-US" sz="1800" dirty="0"/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140BA6-8AFE-E1F4-45E3-C391C52312FF}"/>
              </a:ext>
            </a:extLst>
          </p:cNvPr>
          <p:cNvSpPr txBox="1"/>
          <p:nvPr/>
        </p:nvSpPr>
        <p:spPr>
          <a:xfrm>
            <a:off x="8978883" y="255329"/>
            <a:ext cx="2634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(p values in superscripts) 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5FE0FD0-3097-15DE-9257-A5A08185328D}"/>
              </a:ext>
            </a:extLst>
          </p:cNvPr>
          <p:cNvSpPr/>
          <p:nvPr/>
        </p:nvSpPr>
        <p:spPr>
          <a:xfrm>
            <a:off x="4240148" y="763806"/>
            <a:ext cx="1278745" cy="42533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Income</a:t>
            </a:r>
            <a:r>
              <a:rPr lang="en-US" sz="2400" i="1" baseline="-25000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F2374DA-4FBA-0FA3-98B2-25DB82832A19}"/>
              </a:ext>
            </a:extLst>
          </p:cNvPr>
          <p:cNvCxnSpPr>
            <a:cxnSpLocks/>
            <a:stCxn id="2" idx="3"/>
            <a:endCxn id="5" idx="2"/>
          </p:cNvCxnSpPr>
          <p:nvPr/>
        </p:nvCxnSpPr>
        <p:spPr>
          <a:xfrm flipV="1">
            <a:off x="5518893" y="948778"/>
            <a:ext cx="1680538" cy="27693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78AAADC-CCA8-A383-3EC4-1DF57A417598}"/>
              </a:ext>
            </a:extLst>
          </p:cNvPr>
          <p:cNvSpPr/>
          <p:nvPr/>
        </p:nvSpPr>
        <p:spPr>
          <a:xfrm>
            <a:off x="7110473" y="3149248"/>
            <a:ext cx="1234399" cy="458703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Debt</a:t>
            </a:r>
            <a:r>
              <a:rPr lang="en-US" sz="2400" i="1" baseline="-25000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r>
              <a:rPr lang="en-US" sz="2400" b="1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Calibri" panose="020F0502020204030204" pitchFamily="34" charset="0"/>
              </a:rPr>
              <a:t>.</a:t>
            </a:r>
            <a:endParaRPr lang="en-US" sz="2400" i="1" baseline="-25000" dirty="0">
              <a:solidFill>
                <a:schemeClr val="bg2">
                  <a:lumMod val="10000"/>
                </a:schemeClr>
              </a:solidFill>
              <a:latin typeface="Agency FB" panose="020B0503020202020204" pitchFamily="34" charset="0"/>
              <a:cs typeface="Times New Roman" pitchFamily="18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F24D21-7C25-BC3C-5617-EFF2900D95DE}"/>
              </a:ext>
            </a:extLst>
          </p:cNvPr>
          <p:cNvCxnSpPr>
            <a:cxnSpLocks/>
            <a:stCxn id="11" idx="3"/>
            <a:endCxn id="6" idx="4"/>
          </p:cNvCxnSpPr>
          <p:nvPr/>
        </p:nvCxnSpPr>
        <p:spPr>
          <a:xfrm flipV="1">
            <a:off x="8344872" y="2946609"/>
            <a:ext cx="1916304" cy="431991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4070731B-37F1-D6A2-534B-7E4250671363}"/>
              </a:ext>
            </a:extLst>
          </p:cNvPr>
          <p:cNvSpPr/>
          <p:nvPr/>
        </p:nvSpPr>
        <p:spPr>
          <a:xfrm>
            <a:off x="8879838" y="3010189"/>
            <a:ext cx="366411" cy="53221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4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E1B97B1-10D2-C6F7-D39D-C9D732352255}"/>
              </a:ext>
            </a:extLst>
          </p:cNvPr>
          <p:cNvSpPr/>
          <p:nvPr/>
        </p:nvSpPr>
        <p:spPr>
          <a:xfrm>
            <a:off x="6177994" y="703454"/>
            <a:ext cx="212941" cy="48054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4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C0D87D5-7911-E1C6-55A9-2BC63024C00C}"/>
              </a:ext>
            </a:extLst>
          </p:cNvPr>
          <p:cNvSpPr/>
          <p:nvPr/>
        </p:nvSpPr>
        <p:spPr>
          <a:xfrm>
            <a:off x="9366585" y="764035"/>
            <a:ext cx="1969850" cy="480179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3200" i="1" baseline="-25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32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=-.023</a:t>
            </a:r>
            <a:r>
              <a:rPr lang="en-US" sz="3200" i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.252</a:t>
            </a:r>
            <a:endParaRPr lang="el-GR" sz="3200" i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2F52A9E-791E-4F4E-7452-A1B85B7F6A53}"/>
              </a:ext>
            </a:extLst>
          </p:cNvPr>
          <p:cNvSpPr/>
          <p:nvPr/>
        </p:nvSpPr>
        <p:spPr>
          <a:xfrm>
            <a:off x="5537420" y="1246265"/>
            <a:ext cx="1480709" cy="359122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+.154</a:t>
            </a:r>
            <a:r>
              <a:rPr lang="en-US" sz="3200" i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.109</a:t>
            </a:r>
            <a:endParaRPr lang="el-GR" sz="3200" i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F462844-7303-5E2F-6B4C-500B6891758C}"/>
              </a:ext>
            </a:extLst>
          </p:cNvPr>
          <p:cNvSpPr txBox="1">
            <a:spLocks/>
          </p:cNvSpPr>
          <p:nvPr/>
        </p:nvSpPr>
        <p:spPr>
          <a:xfrm>
            <a:off x="0" y="-49648"/>
            <a:ext cx="9385816" cy="8427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b="1" dirty="0"/>
              <a:t>Naïve/a-spatial ‘causal’ mediation model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7961115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DCFA7-F2C8-7BCF-43B9-D50EE1DBA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98835"/>
            <a:ext cx="12192000" cy="6858000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USEVARIABLES ARE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CovY1 CovM1 M Y X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XbyM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;! CovM1 can add; all new variables, not in data, but are defined below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define: ! we define X, M, Y here so anyone can replace only this upfront define section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X = YOUR_X -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XMean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MODEL: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Y on X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cPrime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!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cPrime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the original mediation a-b-c-c' labeling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M (b) !b, the original mediation a-b-c-c' labeling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XbyM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(Interact) !each label HAS to be entered in separate rows for each predictor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CovY1 ; !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lagXbyM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M on X (a)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CovM1; !a, the original mediation a-b-c-c' labeling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!can add COVARIATES specific to M: CovM1 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[M]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 !define M intercept for use below in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ContrDE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&amp;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INTref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MODEL CONSTRAINT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: ! Additional effects from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VanderWeele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NEW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DirPure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IndTot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TotEff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IndPure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DirTot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INTmed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ContrDE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INTref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PrAttrIn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PrElim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);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!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INTref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&amp;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ContrDE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are NOT fixed parameters, but varying with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=Mediator intercept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DirTot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cPrime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Interact*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Interact*a; ! TOTAL DIRECT EFFECT as in 3. M&amp;A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DirPure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cPrime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Interact*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! PURE DIRECT EFFECT as in 3. M&amp;A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!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ContrDE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INTref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!as in 2.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VanderWeele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: alternative estimation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IndTot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a*b + Interact*a; ! TOTAL INDIRECT EFFECT as in 3. M&amp;A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IndPure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a*b ; ! PURE INDIRECT EFFECT = B&amp;K effect as in 0. Baron &amp; Kenny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TotEff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IndTot+DirPure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!TOTAL EFFECT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INTmed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TotEff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IndPure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DirPure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! MEDIATED INTERACTION as in 2.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VanderWeele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/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ContrDE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cPrime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INTref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*Interact*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mInt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! CONTROLLED DIRECT EFFECT as in 2.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VanderWeele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/added EC FT JF/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!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ContrDE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dp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INTref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; ! CONTROLLED DIRECT EFFECT as in 2.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VanderWeele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: alternative estimation; is estimated at a particular M value, here at the M intercept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!one can replace its intercept m0 used here with specific M values of interest;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INTref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DirPure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ContrDE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; ! REFERENCE INTERACTION as in 2.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VanderWeele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/added EC FT JF/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PrAttrIn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TotEff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IndPure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ContrDE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;! Proportion Attributable to Interaction as in 2.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VanderWeele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/added EC FT JF/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PrElim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IndPure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INTmed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INTref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; ! Portion Eliminated as in 2.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VanderWeele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!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PrElim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TE -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ContrDE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; !as in 2.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VanderWeele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: alternative estimation /added EC FT JF/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OUTPUT:   SAMP TECH1 TECH4 standardized CINTERVAL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703585-5F4D-0B04-A0A7-EB29EA1FCB2D}"/>
              </a:ext>
            </a:extLst>
          </p:cNvPr>
          <p:cNvSpPr txBox="1"/>
          <p:nvPr/>
        </p:nvSpPr>
        <p:spPr>
          <a:xfrm>
            <a:off x="0" y="6396335"/>
            <a:ext cx="1198345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200" dirty="0">
                <a:latin typeface="Segoe UI" panose="020B0502040204020203" pitchFamily="34" charset="0"/>
              </a:rPr>
              <a:t>Coman, E. N., Thoemmes, F., &amp; Fifield, J. (2017). Commentary: Causal Effects in Mediation Modeling: An Introduction with Applications to Latent Variables. </a:t>
            </a:r>
            <a:r>
              <a:rPr lang="en-US" sz="1200" i="1" dirty="0">
                <a:latin typeface="Segoe UI" panose="020B0502040204020203" pitchFamily="34" charset="0"/>
              </a:rPr>
              <a:t>Frontiers in Psychology, 8(151). </a:t>
            </a:r>
            <a:r>
              <a:rPr lang="en-US" sz="1200" i="1" dirty="0">
                <a:latin typeface="Segoe UI" panose="020B0502040204020203" pitchFamily="34" charset="0"/>
                <a:hlinkClick r:id="rId2"/>
              </a:rPr>
              <a:t>https://www.frontiersin.org/articles/10.3389/fpsyg.2017.00151/full</a:t>
            </a:r>
            <a:r>
              <a:rPr lang="en-US" sz="1200" i="1" dirty="0">
                <a:latin typeface="Segoe UI" panose="020B0502040204020203" pitchFamily="34" charset="0"/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696EC11-E8DD-1D9F-3CAB-B1F364345BE0}"/>
              </a:ext>
            </a:extLst>
          </p:cNvPr>
          <p:cNvSpPr txBox="1">
            <a:spLocks/>
          </p:cNvSpPr>
          <p:nvPr/>
        </p:nvSpPr>
        <p:spPr>
          <a:xfrm>
            <a:off x="-1" y="-49648"/>
            <a:ext cx="11983451" cy="6527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b="1" dirty="0" err="1"/>
              <a:t>Mplus</a:t>
            </a:r>
            <a:r>
              <a:rPr lang="en-US" sz="4400" b="1" dirty="0"/>
              <a:t> ‘causal’ mediation ‘by hand’ + </a:t>
            </a:r>
            <a:r>
              <a:rPr lang="en-US" sz="4400" b="1" dirty="0" err="1"/>
              <a:t>VanderWeele</a:t>
            </a:r>
            <a:r>
              <a:rPr lang="en-US" sz="4400" b="1" dirty="0"/>
              <a:t>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632023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FC968AF8-CC70-C81A-D084-2B8B2162A62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797214" y="-702669"/>
            <a:ext cx="271227" cy="5788016"/>
          </a:xfrm>
          <a:prstGeom prst="curvedConnector3">
            <a:avLst>
              <a:gd name="adj1" fmla="val 567664"/>
            </a:avLst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Oval 3">
            <a:extLst>
              <a:ext uri="{FF2B5EF4-FFF2-40B4-BE49-F238E27FC236}">
                <a16:creationId xmlns:a16="http://schemas.microsoft.com/office/drawing/2014/main" id="{F8375090-5E31-202E-3C43-0B0E2E8787EF}"/>
              </a:ext>
            </a:extLst>
          </p:cNvPr>
          <p:cNvSpPr/>
          <p:nvPr/>
        </p:nvSpPr>
        <p:spPr>
          <a:xfrm>
            <a:off x="4805102" y="2220636"/>
            <a:ext cx="1595920" cy="725973"/>
          </a:xfrm>
          <a:prstGeom prst="ellipse">
            <a:avLst/>
          </a:prstGeom>
          <a:solidFill>
            <a:schemeClr val="bg1"/>
          </a:solidFill>
          <a:ln w="254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3200" dirty="0">
                <a:solidFill>
                  <a:schemeClr val="tx1"/>
                </a:solidFill>
                <a:cs typeface="Times New Roman" pitchFamily="18" charset="0"/>
              </a:rPr>
              <a:t>%</a:t>
            </a:r>
            <a:r>
              <a:rPr lang="en-US" sz="3200" dirty="0" err="1">
                <a:solidFill>
                  <a:schemeClr val="tx1"/>
                </a:solidFill>
                <a:cs typeface="Times New Roman" pitchFamily="18" charset="0"/>
              </a:rPr>
              <a:t>Minority</a:t>
            </a:r>
            <a:r>
              <a:rPr lang="en-US" sz="3200" i="1" baseline="-25000" dirty="0" err="1">
                <a:solidFill>
                  <a:schemeClr val="bg2">
                    <a:lumMod val="10000"/>
                  </a:schemeClr>
                </a:solidFill>
                <a:cs typeface="Times New Roman" pitchFamily="18" charset="0"/>
              </a:rPr>
              <a:t>s</a:t>
            </a:r>
            <a:endParaRPr lang="en-US" sz="3200" baseline="-25000" dirty="0">
              <a:solidFill>
                <a:schemeClr val="tx1"/>
              </a:solidFill>
              <a:cs typeface="Times New Roman" pitchFamily="18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F486603-230D-5DD9-EAD3-A953704D3AE2}"/>
              </a:ext>
            </a:extLst>
          </p:cNvPr>
          <p:cNvSpPr/>
          <p:nvPr/>
        </p:nvSpPr>
        <p:spPr>
          <a:xfrm>
            <a:off x="7199431" y="642239"/>
            <a:ext cx="1580022" cy="613078"/>
          </a:xfrm>
          <a:prstGeom prst="ellipse">
            <a:avLst/>
          </a:prstGeom>
          <a:solidFill>
            <a:schemeClr val="bg1"/>
          </a:solidFill>
          <a:ln w="254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3200" dirty="0">
                <a:solidFill>
                  <a:schemeClr val="tx1"/>
                </a:solidFill>
                <a:cs typeface="Times New Roman" pitchFamily="18" charset="0"/>
              </a:rPr>
              <a:t>Income</a:t>
            </a:r>
            <a:r>
              <a:rPr lang="en-US" sz="3200" i="1" baseline="-25000" dirty="0">
                <a:solidFill>
                  <a:schemeClr val="bg2">
                    <a:lumMod val="10000"/>
                  </a:schemeClr>
                </a:solidFill>
                <a:cs typeface="Times New Roman" pitchFamily="18" charset="0"/>
              </a:rPr>
              <a:t>s</a:t>
            </a:r>
            <a:endParaRPr lang="en-US" sz="3200" baseline="-25000" dirty="0">
              <a:solidFill>
                <a:schemeClr val="tx1"/>
              </a:solidFill>
              <a:cs typeface="Times New Roman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AEAD005-1506-82B4-BB6B-E611B46B7FC9}"/>
              </a:ext>
            </a:extLst>
          </p:cNvPr>
          <p:cNvSpPr/>
          <p:nvPr/>
        </p:nvSpPr>
        <p:spPr>
          <a:xfrm>
            <a:off x="9276251" y="2298783"/>
            <a:ext cx="1969850" cy="647826"/>
          </a:xfrm>
          <a:prstGeom prst="ellipse">
            <a:avLst/>
          </a:prstGeom>
          <a:solidFill>
            <a:schemeClr val="bg1"/>
          </a:solidFill>
          <a:ln w="254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3200" b="0" i="0" u="none" strike="noStrike" dirty="0" err="1">
                <a:solidFill>
                  <a:srgbClr val="000000"/>
                </a:solidFill>
                <a:effectLst/>
              </a:rPr>
              <a:t>LifeExp.</a:t>
            </a:r>
            <a:r>
              <a:rPr lang="en-US" sz="3200" i="1" baseline="-25000" dirty="0" err="1">
                <a:solidFill>
                  <a:schemeClr val="bg2">
                    <a:lumMod val="10000"/>
                  </a:schemeClr>
                </a:solidFill>
                <a:cs typeface="Times New Roman" pitchFamily="18" charset="0"/>
              </a:rPr>
              <a:t>s</a:t>
            </a:r>
            <a:endParaRPr lang="en-US" sz="3200" baseline="-25000" dirty="0">
              <a:solidFill>
                <a:schemeClr val="tx1"/>
              </a:solidFill>
              <a:cs typeface="Times New Roman" pitchFamily="18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C9118D1-ED23-B7AC-6C0A-0F506309EA52}"/>
              </a:ext>
            </a:extLst>
          </p:cNvPr>
          <p:cNvCxnSpPr>
            <a:cxnSpLocks/>
            <a:stCxn id="4" idx="0"/>
            <a:endCxn id="5" idx="2"/>
          </p:cNvCxnSpPr>
          <p:nvPr/>
        </p:nvCxnSpPr>
        <p:spPr>
          <a:xfrm flipV="1">
            <a:off x="5603062" y="948778"/>
            <a:ext cx="1596369" cy="1271858"/>
          </a:xfrm>
          <a:prstGeom prst="straightConnector1">
            <a:avLst/>
          </a:prstGeom>
          <a:ln w="38100"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62A4AE1-67E2-F6AE-D482-73FAC95BB625}"/>
              </a:ext>
            </a:extLst>
          </p:cNvPr>
          <p:cNvCxnSpPr>
            <a:cxnSpLocks/>
            <a:stCxn id="5" idx="6"/>
            <a:endCxn id="6" idx="7"/>
          </p:cNvCxnSpPr>
          <p:nvPr/>
        </p:nvCxnSpPr>
        <p:spPr>
          <a:xfrm>
            <a:off x="8779453" y="948778"/>
            <a:ext cx="2178170" cy="1444877"/>
          </a:xfrm>
          <a:prstGeom prst="straightConnector1">
            <a:avLst/>
          </a:prstGeom>
          <a:ln w="38100"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8B29E2D-61A4-4B5C-AE98-98DAEE4149DF}"/>
              </a:ext>
            </a:extLst>
          </p:cNvPr>
          <p:cNvCxnSpPr>
            <a:cxnSpLocks/>
            <a:stCxn id="4" idx="5"/>
            <a:endCxn id="6" idx="3"/>
          </p:cNvCxnSpPr>
          <p:nvPr/>
        </p:nvCxnSpPr>
        <p:spPr>
          <a:xfrm>
            <a:off x="6167305" y="2840293"/>
            <a:ext cx="3397424" cy="11444"/>
          </a:xfrm>
          <a:prstGeom prst="straightConnector1">
            <a:avLst/>
          </a:prstGeom>
          <a:ln w="38100"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6D465B69-7835-18D2-CCBC-D53927EF501F}"/>
              </a:ext>
            </a:extLst>
          </p:cNvPr>
          <p:cNvCxnSpPr>
            <a:cxnSpLocks/>
            <a:stCxn id="4" idx="6"/>
            <a:endCxn id="5" idx="3"/>
          </p:cNvCxnSpPr>
          <p:nvPr/>
        </p:nvCxnSpPr>
        <p:spPr>
          <a:xfrm flipV="1">
            <a:off x="6401022" y="1165534"/>
            <a:ext cx="1029798" cy="1418089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7E60A1B-E7F3-BC77-7B19-6BA7F9B7AF5B}"/>
              </a:ext>
            </a:extLst>
          </p:cNvPr>
          <p:cNvCxnSpPr>
            <a:cxnSpLocks/>
            <a:endCxn id="6" idx="2"/>
          </p:cNvCxnSpPr>
          <p:nvPr/>
        </p:nvCxnSpPr>
        <p:spPr>
          <a:xfrm>
            <a:off x="7199431" y="1902874"/>
            <a:ext cx="2076820" cy="719822"/>
          </a:xfrm>
          <a:prstGeom prst="straightConnector1">
            <a:avLst/>
          </a:prstGeom>
          <a:ln w="38100">
            <a:solidFill>
              <a:srgbClr val="00B050"/>
            </a:solidFill>
            <a:prstDash val="solid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DF889A27-3D57-121A-FFB3-3C0BB40E911E}"/>
              </a:ext>
            </a:extLst>
          </p:cNvPr>
          <p:cNvSpPr txBox="1"/>
          <p:nvPr/>
        </p:nvSpPr>
        <p:spPr>
          <a:xfrm>
            <a:off x="5347595" y="4193287"/>
            <a:ext cx="6438005" cy="1740082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Standardized coefficients from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X + M + X*M +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Y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Sp.Lag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-&gt; Y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X +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M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Sp.Lag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-&gt; M</a:t>
            </a:r>
          </a:p>
          <a:p>
            <a:pPr algn="ctr"/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2D5F47-60DE-6A6E-C0D6-FA7F0F2CF927}"/>
              </a:ext>
            </a:extLst>
          </p:cNvPr>
          <p:cNvSpPr txBox="1"/>
          <p:nvPr/>
        </p:nvSpPr>
        <p:spPr>
          <a:xfrm>
            <a:off x="116297" y="3125923"/>
            <a:ext cx="8184502" cy="2460907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Total (spatial) effect </a:t>
            </a:r>
          </a:p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TE = </a:t>
            </a:r>
            <a:r>
              <a:rPr lang="en-US" sz="28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-.047</a:t>
            </a:r>
            <a:r>
              <a:rPr lang="en-US" sz="28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.878</a:t>
            </a:r>
            <a:endParaRPr lang="el-GR" sz="2800" b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i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P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= </a:t>
            </a:r>
            <a:r>
              <a:rPr lang="en-US" sz="2800" b="1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+.023</a:t>
            </a:r>
            <a:r>
              <a:rPr lang="en-US" sz="2800" b="1" baseline="30000" dirty="0">
                <a:solidFill>
                  <a:srgbClr val="00B0F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.023</a:t>
            </a:r>
            <a:endParaRPr lang="el-GR" sz="2800" b="1" baseline="30000" dirty="0">
              <a:solidFill>
                <a:srgbClr val="00B0F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Mediated Interaction (spatial) effect </a:t>
            </a: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= </a:t>
            </a:r>
            <a:r>
              <a:rPr lang="en-US" sz="28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+.051</a:t>
            </a:r>
            <a:r>
              <a:rPr lang="en-US" sz="2800" i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.058</a:t>
            </a:r>
            <a:endParaRPr lang="el-GR" sz="2800" i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Hence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BK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 d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&gt;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en-US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+mj-lt"/>
                <a:cs typeface="Times New Roman" panose="02020603050405020304" pitchFamily="18" charset="0"/>
              </a:rPr>
              <a:t>Controlled Direct Effect </a:t>
            </a:r>
            <a:r>
              <a:rPr lang="en-US" sz="3200" i="1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= </a:t>
            </a:r>
            <a:r>
              <a:rPr lang="en-US" sz="3200" b="1" dirty="0">
                <a:solidFill>
                  <a:srgbClr val="000000"/>
                </a:solidFill>
                <a:latin typeface="+mj-lt"/>
                <a:cs typeface="Calibri" panose="020F0502020204030204" pitchFamily="34" charset="0"/>
              </a:rPr>
              <a:t>-.019</a:t>
            </a:r>
            <a:r>
              <a:rPr lang="en-US" sz="3200" b="1" baseline="30000" dirty="0">
                <a:solidFill>
                  <a:srgbClr val="00B0F0"/>
                </a:solidFill>
                <a:latin typeface="+mj-lt"/>
                <a:cs typeface="Calibri" panose="020F0502020204030204" pitchFamily="34" charset="0"/>
              </a:rPr>
              <a:t>.082</a:t>
            </a:r>
            <a:endParaRPr lang="en-US" sz="3200" baseline="-25000" dirty="0">
              <a:solidFill>
                <a:srgbClr val="00B0F0"/>
              </a:solidFill>
              <a:latin typeface="+mj-lt"/>
              <a:cs typeface="Times New Roman" panose="02020603050405020304" pitchFamily="18" charset="0"/>
            </a:endParaRPr>
          </a:p>
          <a:p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ContrDE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cPrime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ReferenceInteraction</a:t>
            </a:r>
            <a:r>
              <a:rPr lang="en-US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*Interaction*</a:t>
            </a:r>
            <a:r>
              <a:rPr lang="en-US" sz="28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MIntercept</a:t>
            </a:r>
            <a:endParaRPr lang="en-US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algn="ctr"/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C0B23D-A63B-6303-52DA-888CA64F2685}"/>
              </a:ext>
            </a:extLst>
          </p:cNvPr>
          <p:cNvSpPr txBox="1"/>
          <p:nvPr/>
        </p:nvSpPr>
        <p:spPr>
          <a:xfrm>
            <a:off x="116297" y="1070276"/>
            <a:ext cx="248835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TE =  </a:t>
            </a:r>
            <a:r>
              <a:rPr lang="en-US" sz="1800" dirty="0" err="1"/>
              <a:t>i</a:t>
            </a:r>
            <a:r>
              <a:rPr lang="en-US" sz="1800" baseline="-25000" dirty="0" err="1"/>
              <a:t>T</a:t>
            </a:r>
            <a:r>
              <a:rPr lang="en-US" sz="1800" dirty="0"/>
              <a:t> + </a:t>
            </a:r>
            <a:r>
              <a:rPr lang="en-US" sz="1800" dirty="0" err="1"/>
              <a:t>d</a:t>
            </a:r>
            <a:r>
              <a:rPr lang="en-US" sz="1800" baseline="-25000" dirty="0" err="1"/>
              <a:t>P</a:t>
            </a:r>
            <a:r>
              <a:rPr lang="en-US" sz="1800" dirty="0"/>
              <a:t> =  d</a:t>
            </a:r>
            <a:r>
              <a:rPr lang="en-US" sz="1800" baseline="-25000" dirty="0"/>
              <a:t>T</a:t>
            </a:r>
            <a:r>
              <a:rPr lang="en-US" sz="1800" dirty="0"/>
              <a:t> + </a:t>
            </a:r>
            <a:r>
              <a:rPr lang="en-US" sz="1800" dirty="0" err="1"/>
              <a:t>i</a:t>
            </a:r>
            <a:r>
              <a:rPr lang="en-US" sz="1800" baseline="-25000" dirty="0" err="1"/>
              <a:t>P</a:t>
            </a:r>
            <a:r>
              <a:rPr lang="en-US" sz="1800" dirty="0"/>
              <a:t> </a:t>
            </a:r>
            <a:endParaRPr lang="en-US" sz="1800" baseline="-25000" dirty="0"/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= d</a:t>
            </a:r>
            <a:r>
              <a:rPr lang="en-US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endParaRPr lang="en-US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dirty="0"/>
              <a:t>Direct Pure = </a:t>
            </a:r>
            <a:r>
              <a:rPr lang="en-US" sz="1800" dirty="0" err="1"/>
              <a:t>d</a:t>
            </a:r>
            <a:r>
              <a:rPr lang="en-US" sz="1800" baseline="-25000" dirty="0" err="1"/>
              <a:t>P</a:t>
            </a:r>
            <a:r>
              <a:rPr lang="en-US" sz="1800" dirty="0"/>
              <a:t> </a:t>
            </a:r>
          </a:p>
          <a:p>
            <a:r>
              <a:rPr lang="en-US" dirty="0"/>
              <a:t>Direct Total </a:t>
            </a:r>
            <a:r>
              <a:rPr lang="en-US" sz="1800" dirty="0"/>
              <a:t>= d</a:t>
            </a:r>
            <a:r>
              <a:rPr lang="en-US" sz="1800" baseline="-25000" dirty="0"/>
              <a:t>T</a:t>
            </a:r>
            <a:r>
              <a:rPr lang="en-US" sz="1800" dirty="0"/>
              <a:t> </a:t>
            </a:r>
          </a:p>
          <a:p>
            <a:r>
              <a:rPr lang="en-US" sz="1800" dirty="0"/>
              <a:t>Indirect Pure = </a:t>
            </a:r>
            <a:r>
              <a:rPr lang="en-US" sz="1800" dirty="0" err="1"/>
              <a:t>i</a:t>
            </a:r>
            <a:r>
              <a:rPr lang="en-US" sz="1800" baseline="-25000" dirty="0" err="1"/>
              <a:t>P</a:t>
            </a:r>
            <a:r>
              <a:rPr lang="en-US" sz="1800" dirty="0"/>
              <a:t> </a:t>
            </a:r>
          </a:p>
          <a:p>
            <a:r>
              <a:rPr lang="en-US" sz="1800" dirty="0"/>
              <a:t>Indirect</a:t>
            </a:r>
            <a:r>
              <a:rPr lang="en-US" dirty="0"/>
              <a:t> Total </a:t>
            </a:r>
            <a:r>
              <a:rPr lang="en-US" sz="1800" dirty="0"/>
              <a:t>= </a:t>
            </a:r>
            <a:r>
              <a:rPr lang="en-US" sz="1800" dirty="0" err="1"/>
              <a:t>i</a:t>
            </a:r>
            <a:r>
              <a:rPr lang="en-US" sz="1800" baseline="-25000" dirty="0" err="1"/>
              <a:t>T</a:t>
            </a:r>
            <a:r>
              <a:rPr lang="en-US" sz="1800" dirty="0"/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140BA6-8AFE-E1F4-45E3-C391C52312FF}"/>
              </a:ext>
            </a:extLst>
          </p:cNvPr>
          <p:cNvSpPr txBox="1"/>
          <p:nvPr/>
        </p:nvSpPr>
        <p:spPr>
          <a:xfrm>
            <a:off x="8978883" y="255329"/>
            <a:ext cx="26341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(p values in superscripts) 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5FE0FD0-3097-15DE-9257-A5A08185328D}"/>
              </a:ext>
            </a:extLst>
          </p:cNvPr>
          <p:cNvSpPr/>
          <p:nvPr/>
        </p:nvSpPr>
        <p:spPr>
          <a:xfrm>
            <a:off x="4240148" y="763806"/>
            <a:ext cx="1278745" cy="42533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Income</a:t>
            </a:r>
            <a:r>
              <a:rPr lang="en-US" sz="2400" i="1" baseline="-25000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F2374DA-4FBA-0FA3-98B2-25DB82832A19}"/>
              </a:ext>
            </a:extLst>
          </p:cNvPr>
          <p:cNvCxnSpPr>
            <a:cxnSpLocks/>
            <a:stCxn id="2" idx="3"/>
            <a:endCxn id="5" idx="2"/>
          </p:cNvCxnSpPr>
          <p:nvPr/>
        </p:nvCxnSpPr>
        <p:spPr>
          <a:xfrm flipV="1">
            <a:off x="5518893" y="948778"/>
            <a:ext cx="1680538" cy="27693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078AAADC-CCA8-A383-3EC4-1DF57A417598}"/>
              </a:ext>
            </a:extLst>
          </p:cNvPr>
          <p:cNvSpPr/>
          <p:nvPr/>
        </p:nvSpPr>
        <p:spPr>
          <a:xfrm>
            <a:off x="7110473" y="3149248"/>
            <a:ext cx="1234399" cy="458703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Debt</a:t>
            </a:r>
            <a:r>
              <a:rPr lang="en-US" sz="2400" i="1" baseline="-25000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r>
              <a:rPr lang="en-US" sz="2400" b="1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Calibri" panose="020F0502020204030204" pitchFamily="34" charset="0"/>
              </a:rPr>
              <a:t>.</a:t>
            </a:r>
            <a:endParaRPr lang="en-US" sz="2400" i="1" baseline="-25000" dirty="0">
              <a:solidFill>
                <a:schemeClr val="bg2">
                  <a:lumMod val="10000"/>
                </a:schemeClr>
              </a:solidFill>
              <a:latin typeface="Agency FB" panose="020B0503020202020204" pitchFamily="34" charset="0"/>
              <a:cs typeface="Times New Roman" pitchFamily="18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F24D21-7C25-BC3C-5617-EFF2900D95DE}"/>
              </a:ext>
            </a:extLst>
          </p:cNvPr>
          <p:cNvCxnSpPr>
            <a:cxnSpLocks/>
            <a:stCxn id="11" idx="3"/>
            <a:endCxn id="6" idx="4"/>
          </p:cNvCxnSpPr>
          <p:nvPr/>
        </p:nvCxnSpPr>
        <p:spPr>
          <a:xfrm flipV="1">
            <a:off x="8344872" y="2946609"/>
            <a:ext cx="1916304" cy="431991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4070731B-37F1-D6A2-534B-7E4250671363}"/>
              </a:ext>
            </a:extLst>
          </p:cNvPr>
          <p:cNvSpPr/>
          <p:nvPr/>
        </p:nvSpPr>
        <p:spPr>
          <a:xfrm>
            <a:off x="8879838" y="3010189"/>
            <a:ext cx="366411" cy="53221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4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E1B97B1-10D2-C6F7-D39D-C9D732352255}"/>
              </a:ext>
            </a:extLst>
          </p:cNvPr>
          <p:cNvSpPr/>
          <p:nvPr/>
        </p:nvSpPr>
        <p:spPr>
          <a:xfrm>
            <a:off x="6177994" y="703454"/>
            <a:ext cx="212941" cy="48054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4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2F52A9E-791E-4F4E-7452-A1B85B7F6A53}"/>
              </a:ext>
            </a:extLst>
          </p:cNvPr>
          <p:cNvSpPr/>
          <p:nvPr/>
        </p:nvSpPr>
        <p:spPr>
          <a:xfrm>
            <a:off x="5537420" y="1246265"/>
            <a:ext cx="1480709" cy="359122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-.317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3787A36C-CE12-EFE3-50F1-61024F56CB92}"/>
              </a:ext>
            </a:extLst>
          </p:cNvPr>
          <p:cNvSpPr txBox="1">
            <a:spLocks/>
          </p:cNvSpPr>
          <p:nvPr/>
        </p:nvSpPr>
        <p:spPr>
          <a:xfrm>
            <a:off x="1071418" y="0"/>
            <a:ext cx="8756073" cy="84271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b="1" dirty="0"/>
              <a:t>Spatial ‘causal’ mediation model </a:t>
            </a:r>
            <a:endParaRPr lang="en-US" sz="4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A7F850D-437A-EFC6-9996-99922D9906E0}"/>
              </a:ext>
            </a:extLst>
          </p:cNvPr>
          <p:cNvSpPr/>
          <p:nvPr/>
        </p:nvSpPr>
        <p:spPr>
          <a:xfrm>
            <a:off x="8801934" y="1397870"/>
            <a:ext cx="1480709" cy="359122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+.160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6F19FEA-74EC-C170-F245-4897F0BF69C4}"/>
              </a:ext>
            </a:extLst>
          </p:cNvPr>
          <p:cNvSpPr/>
          <p:nvPr/>
        </p:nvSpPr>
        <p:spPr>
          <a:xfrm>
            <a:off x="6897821" y="2578398"/>
            <a:ext cx="2196070" cy="407710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</a:t>
            </a:r>
            <a:r>
              <a:rPr lang="en-US" sz="3200" b="1" baseline="-25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=-.019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.950</a:t>
            </a:r>
            <a:endParaRPr lang="el-GR" sz="3200" b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929F279-B8DE-BEAE-F614-3082D9CA63C7}"/>
              </a:ext>
            </a:extLst>
          </p:cNvPr>
          <p:cNvSpPr/>
          <p:nvPr/>
        </p:nvSpPr>
        <p:spPr>
          <a:xfrm>
            <a:off x="7850085" y="1968472"/>
            <a:ext cx="1480709" cy="359122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-.312</a:t>
            </a:r>
            <a:r>
              <a:rPr lang="en-US" sz="3200" b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75368CA-4936-D90E-5E5B-A1EA0C932CFA}"/>
              </a:ext>
            </a:extLst>
          </p:cNvPr>
          <p:cNvSpPr/>
          <p:nvPr/>
        </p:nvSpPr>
        <p:spPr>
          <a:xfrm>
            <a:off x="9366585" y="764035"/>
            <a:ext cx="1969850" cy="480179"/>
          </a:xfrm>
          <a:prstGeom prst="rect">
            <a:avLst/>
          </a:prstGeom>
          <a:solidFill>
            <a:srgbClr val="99FF99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i="1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en-US" sz="3200" i="1" baseline="-250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3200" i="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=-.028</a:t>
            </a:r>
            <a:r>
              <a:rPr lang="en-US" sz="3200" i="1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.152</a:t>
            </a:r>
            <a:endParaRPr lang="el-GR" sz="3200" i="1" baseline="30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52041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821B7A-9E09-2AE8-0720-431262B4B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98" y="536803"/>
            <a:ext cx="9248775" cy="156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1CFC19-352A-4950-84DF-D22FC5FDB7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98" y="2655702"/>
            <a:ext cx="6534150" cy="904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90DFED-5C97-9E84-9159-7DAFC69FE440}"/>
              </a:ext>
            </a:extLst>
          </p:cNvPr>
          <p:cNvSpPr txBox="1"/>
          <p:nvPr/>
        </p:nvSpPr>
        <p:spPr>
          <a:xfrm>
            <a:off x="166919" y="0"/>
            <a:ext cx="2995878" cy="444285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Wide = Horizontal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4D7045-1F55-EA6D-A87F-F8B1A8555296}"/>
              </a:ext>
            </a:extLst>
          </p:cNvPr>
          <p:cNvSpPr txBox="1"/>
          <p:nvPr/>
        </p:nvSpPr>
        <p:spPr>
          <a:xfrm>
            <a:off x="166919" y="2190923"/>
            <a:ext cx="2995878" cy="444285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Long = Vertical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30E1D5-D0BD-967C-21E8-06095E2659E9}"/>
              </a:ext>
            </a:extLst>
          </p:cNvPr>
          <p:cNvSpPr txBox="1"/>
          <p:nvPr/>
        </p:nvSpPr>
        <p:spPr>
          <a:xfrm>
            <a:off x="5181252" y="3608042"/>
            <a:ext cx="4624388" cy="509334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Wide Dyadic = Horizontal Dyadic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272C34-74F6-63B0-F5B3-AA335C3E11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965" y="4045365"/>
            <a:ext cx="6924675" cy="15811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5009A23-9DCC-29CC-2869-5AA11593214D}"/>
              </a:ext>
            </a:extLst>
          </p:cNvPr>
          <p:cNvSpPr txBox="1"/>
          <p:nvPr/>
        </p:nvSpPr>
        <p:spPr>
          <a:xfrm>
            <a:off x="5270462" y="5762407"/>
            <a:ext cx="4624388" cy="509334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Long Dyadic = Vertical Dyadic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43EE618-7FF7-9F4C-4A14-81843217C2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54E927E2-1C4C-3066-2242-5C90430ED6F4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25</a:t>
            </a:fld>
            <a:endParaRPr lang="en-US" b="1" dirty="0">
              <a:solidFill>
                <a:srgbClr val="7030A0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48377F8-6D4E-DB44-4B47-5C4F202F99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6243240"/>
            <a:ext cx="9382125" cy="63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1279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A05A38-573A-C481-D8E5-22265538D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3676650"/>
            <a:ext cx="1181100" cy="1949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AE92CE-6518-1CCC-E4B7-CCFBCF577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8931"/>
            <a:ext cx="3727845" cy="16402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B36313-522F-987D-716D-99078FEE7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6868" y="838931"/>
            <a:ext cx="3720460" cy="21968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DD2960-938D-B738-984B-6B1F094B7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4157" y="513382"/>
            <a:ext cx="2922162" cy="2847975"/>
          </a:xfrm>
          <a:prstGeom prst="rect">
            <a:avLst/>
          </a:prstGeom>
        </p:spPr>
      </p:pic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C7E5FFDA-5DA5-6E73-9ED9-1272E30F8463}"/>
              </a:ext>
            </a:extLst>
          </p:cNvPr>
          <p:cNvCxnSpPr>
            <a:cxnSpLocks/>
          </p:cNvCxnSpPr>
          <p:nvPr/>
        </p:nvCxnSpPr>
        <p:spPr>
          <a:xfrm>
            <a:off x="3622236" y="1440788"/>
            <a:ext cx="510106" cy="218269"/>
          </a:xfrm>
          <a:prstGeom prst="curvedConnector3">
            <a:avLst>
              <a:gd name="adj1" fmla="val 50000"/>
            </a:avLst>
          </a:prstGeom>
          <a:ln w="254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2C7BCC13-CFC4-62A5-E2C2-D81C94F5137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02918" y="2306510"/>
            <a:ext cx="897963" cy="3731498"/>
          </a:xfrm>
          <a:prstGeom prst="curvedConnector2">
            <a:avLst/>
          </a:prstGeom>
          <a:ln w="25400">
            <a:solidFill>
              <a:schemeClr val="accent2">
                <a:lumMod val="75000"/>
              </a:schemeClr>
            </a:solidFill>
            <a:headEnd w="med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6B153096-D3E8-C00C-73AE-B558733D2E39}"/>
              </a:ext>
            </a:extLst>
          </p:cNvPr>
          <p:cNvCxnSpPr>
            <a:cxnSpLocks/>
            <a:stCxn id="8" idx="2"/>
            <a:endCxn id="79" idx="1"/>
          </p:cNvCxnSpPr>
          <p:nvPr/>
        </p:nvCxnSpPr>
        <p:spPr>
          <a:xfrm rot="16200000" flipH="1">
            <a:off x="6320162" y="2712744"/>
            <a:ext cx="574423" cy="1220551"/>
          </a:xfrm>
          <a:prstGeom prst="curvedConnector2">
            <a:avLst/>
          </a:prstGeom>
          <a:ln w="254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Curved 41">
            <a:extLst>
              <a:ext uri="{FF2B5EF4-FFF2-40B4-BE49-F238E27FC236}">
                <a16:creationId xmlns:a16="http://schemas.microsoft.com/office/drawing/2014/main" id="{68CF44F7-1F01-B09F-1FE1-5E60B8C236A3}"/>
              </a:ext>
            </a:extLst>
          </p:cNvPr>
          <p:cNvCxnSpPr>
            <a:cxnSpLocks/>
            <a:stCxn id="79" idx="2"/>
            <a:endCxn id="4" idx="0"/>
          </p:cNvCxnSpPr>
          <p:nvPr/>
        </p:nvCxnSpPr>
        <p:spPr>
          <a:xfrm rot="16200000" flipH="1">
            <a:off x="8061016" y="3819634"/>
            <a:ext cx="341787" cy="285444"/>
          </a:xfrm>
          <a:prstGeom prst="curvedConnector3">
            <a:avLst>
              <a:gd name="adj1" fmla="val 50000"/>
            </a:avLst>
          </a:prstGeom>
          <a:ln w="25400">
            <a:solidFill>
              <a:srgbClr val="00B05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>
            <a:extLst>
              <a:ext uri="{FF2B5EF4-FFF2-40B4-BE49-F238E27FC236}">
                <a16:creationId xmlns:a16="http://schemas.microsoft.com/office/drawing/2014/main" id="{754F3C86-DEE1-FF98-E69F-D542FD3CB7E0}"/>
              </a:ext>
            </a:extLst>
          </p:cNvPr>
          <p:cNvSpPr txBox="1">
            <a:spLocks/>
          </p:cNvSpPr>
          <p:nvPr/>
        </p:nvSpPr>
        <p:spPr>
          <a:xfrm>
            <a:off x="209550" y="0"/>
            <a:ext cx="11982450" cy="5925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Gonzalez Griffin approach expanded to dyadic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E7C02F-9AD1-7A57-A6DE-891678CFAA1A}"/>
              </a:ext>
            </a:extLst>
          </p:cNvPr>
          <p:cNvSpPr txBox="1"/>
          <p:nvPr/>
        </p:nvSpPr>
        <p:spPr>
          <a:xfrm>
            <a:off x="-1" y="6550223"/>
            <a:ext cx="121920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Segoe UI" panose="020B0502040204020203" pitchFamily="34" charset="0"/>
              </a:rPr>
              <a:t>+++</a:t>
            </a:r>
            <a:endParaRPr lang="en-US" sz="1400" i="1" dirty="0">
              <a:latin typeface="Segoe UI" panose="020B0502040204020203" pitchFamily="34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2AF47F9D-459F-81D4-E77F-4A1512E7A8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49" name="Subtitle 2">
            <a:extLst>
              <a:ext uri="{FF2B5EF4-FFF2-40B4-BE49-F238E27FC236}">
                <a16:creationId xmlns:a16="http://schemas.microsoft.com/office/drawing/2014/main" id="{37BF8AA4-0678-1B2A-5E2D-6406B5741A57}"/>
              </a:ext>
            </a:extLst>
          </p:cNvPr>
          <p:cNvSpPr txBox="1">
            <a:spLocks/>
          </p:cNvSpPr>
          <p:nvPr/>
        </p:nvSpPr>
        <p:spPr>
          <a:xfrm>
            <a:off x="0" y="6113686"/>
            <a:ext cx="10258316" cy="436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i="1" dirty="0"/>
              <a:t>Turn the data from n=49 to </a:t>
            </a:r>
            <a:r>
              <a:rPr lang="en-US" sz="2400" i="1" dirty="0" err="1"/>
              <a:t>self+others</a:t>
            </a:r>
            <a:r>
              <a:rPr lang="en-US" sz="2400" i="1" dirty="0"/>
              <a:t> -&gt; Moran’s I becomes a Pearson correlation in the N = 98 data. </a:t>
            </a:r>
          </a:p>
        </p:txBody>
      </p: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32974DF2-DA27-64C9-B9EC-2C697B6EDD23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 flipV="1">
            <a:off x="1743075" y="1937370"/>
            <a:ext cx="2393793" cy="2713894"/>
          </a:xfrm>
          <a:prstGeom prst="curvedConnector3">
            <a:avLst>
              <a:gd name="adj1" fmla="val 50000"/>
            </a:avLst>
          </a:prstGeom>
          <a:ln w="25400">
            <a:headEnd type="stealth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Subtitle 2">
            <a:extLst>
              <a:ext uri="{FF2B5EF4-FFF2-40B4-BE49-F238E27FC236}">
                <a16:creationId xmlns:a16="http://schemas.microsoft.com/office/drawing/2014/main" id="{5C1A023D-B203-835E-11E6-A98A349C4064}"/>
              </a:ext>
            </a:extLst>
          </p:cNvPr>
          <p:cNvSpPr txBox="1">
            <a:spLocks/>
          </p:cNvSpPr>
          <p:nvPr/>
        </p:nvSpPr>
        <p:spPr>
          <a:xfrm>
            <a:off x="7217649" y="3429000"/>
            <a:ext cx="1743075" cy="362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i="1" dirty="0"/>
              <a:t>Merge them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6A79EF-1EB3-530F-DAD6-62B69E170A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42681" y="4133250"/>
            <a:ext cx="6463900" cy="20548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0AEF09-834E-7799-BF50-90B82CA87D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11150" y="4543404"/>
            <a:ext cx="2350000" cy="1379648"/>
          </a:xfrm>
          <a:prstGeom prst="rect">
            <a:avLst/>
          </a:prstGeom>
        </p:spPr>
      </p:pic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AE51D534-E306-59E4-337C-013F175B5E4C}"/>
              </a:ext>
            </a:extLst>
          </p:cNvPr>
          <p:cNvCxnSpPr>
            <a:cxnSpLocks/>
            <a:stCxn id="10" idx="2"/>
            <a:endCxn id="79" idx="3"/>
          </p:cNvCxnSpPr>
          <p:nvPr/>
        </p:nvCxnSpPr>
        <p:spPr>
          <a:xfrm rot="5400000">
            <a:off x="9318544" y="3003537"/>
            <a:ext cx="248875" cy="964514"/>
          </a:xfrm>
          <a:prstGeom prst="curvedConnector2">
            <a:avLst/>
          </a:prstGeom>
          <a:ln w="254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9765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DCFA7-F2C8-7BCF-43B9-D50EE1DBA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       1. Overall within-partner XY correlation </a:t>
            </a:r>
            <a:r>
              <a:rPr lang="en-US" sz="1600" b="1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rxy.c</a:t>
            </a:r>
            <a:r>
              <a:rPr lang="en-US" sz="1600" b="1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rx'y'.c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pcorr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pmin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lfex20 self1oth2(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=98)Partial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pmin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lfex20 |  </a:t>
            </a:r>
            <a:r>
              <a:rPr lang="en-US" sz="1600" b="1" dirty="0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-0.2127     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-0.2126       0.0453        0.0452         0.0364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u="sng" dirty="0">
                <a:latin typeface="Courier New" panose="02070309020205020404" pitchFamily="49" charset="0"/>
                <a:cs typeface="Courier New" panose="02070309020205020404" pitchFamily="49" charset="0"/>
              </a:rPr>
              <a:t>self1oth2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  -0.0309       -0.0302       0.0010        0.0009         0.7639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 *       2. X pairwise intraclass correlation  </a:t>
            </a:r>
            <a:r>
              <a:rPr lang="en-US" sz="1600" b="1" dirty="0" err="1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rxx</a:t>
            </a:r>
            <a:r>
              <a:rPr lang="en-US" sz="1600" b="1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'.c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pcorr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pmin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pmino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self1oth2(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=98)Partial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pmin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pmino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|   </a:t>
            </a:r>
            <a:r>
              <a:rPr lang="en-US" sz="1600" b="1" dirty="0">
                <a:highlight>
                  <a:srgbClr val="00FFFF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0.6216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0.6214       0.3864        0.3861         0.0000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self1oth2 |  -0.0623       -0.0489       0.0039        0.0024         0.5444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  <a:r>
              <a:rPr lang="en-US" sz="1600" b="1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       3. Y pairwise intraclass correlation  </a:t>
            </a:r>
            <a:r>
              <a:rPr lang="en-US" sz="1600" b="1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ryy</a:t>
            </a: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'.c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pcorr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lfexp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lfex20o self1oth2(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=98)Partial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lfexp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lfex20o |   </a:t>
            </a:r>
            <a:r>
              <a:rPr lang="en-US" sz="16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0.6809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0.6809       0.4636        0.4636         0.0000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self1oth2 |  -0.0003       -0.0002       0.0000        0.0000         0.9975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  <a:r>
              <a:rPr lang="en-US" sz="1600" b="1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       4. XY cross-intraclass correlation </a:t>
            </a:r>
            <a:r>
              <a:rPr lang="en-US" sz="1600" b="1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rxy</a:t>
            </a:r>
            <a:r>
              <a:rPr lang="en-US" sz="1600" b="1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’.c = </a:t>
            </a:r>
            <a:r>
              <a:rPr lang="en-US" sz="1600" b="1" dirty="0" err="1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rx'y.c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.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pcorr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pmin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lfex20o self1oth2(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obs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=98)Partial and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correlations of </a:t>
            </a:r>
            <a:r>
              <a:rPr lang="en-US" sz="1600" b="1" u="sng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pmin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with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Partial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Semipartial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Significance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Variable |    corr.         corr.      corr.^2       </a:t>
            </a:r>
            <a:r>
              <a:rPr 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corr.^2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value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------------+-----------------------------------------------------------------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lfex20o |  </a:t>
            </a:r>
            <a:r>
              <a:rPr lang="en-US" sz="1600" b="1" dirty="0">
                <a:highlight>
                  <a:srgbClr val="C0C0C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-0.2611      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-0.2610       0.0682        0.0681         0.0098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self1oth2 |  -0.0312       -0.0301       0.0010        0.0009         0.7616</a:t>
            </a: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305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A4B4B8E9-82C0-BD64-D6DA-BA0FA02E0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881" y="1087283"/>
            <a:ext cx="7708683" cy="493761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93781C3-495F-F370-90DF-CF0E103B5AF9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1983453" cy="9541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Gonzalez &amp; Griffin correlation decomposition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8F52F-1AB5-3408-8F17-96F65C859992}"/>
              </a:ext>
            </a:extLst>
          </p:cNvPr>
          <p:cNvSpPr txBox="1"/>
          <p:nvPr/>
        </p:nvSpPr>
        <p:spPr>
          <a:xfrm>
            <a:off x="0" y="6158073"/>
            <a:ext cx="119834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Gonzalez, R., &amp; Griffin, D. (2000). On the statistics of interdependence: Treating dyadic data with respect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https://drive.google.com/file/d/1z3I7NjKL7RKAhKNhsOfTAvajLkPuESsh/view?usp=share_link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In W. Ickes &amp; S. Duck (Eds.), </a:t>
            </a:r>
          </a:p>
          <a:p>
            <a:pPr marR="0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The Social Psychology of Personal Relationships (pp. 271-301).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E466333-316A-36FE-BC19-F3AD06F962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3575A6C-611A-84A5-8663-2DB9B0460AAF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28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AB25E7D-BAD6-F66F-9E1E-C25F9816A656}"/>
              </a:ext>
            </a:extLst>
          </p:cNvPr>
          <p:cNvSpPr txBox="1">
            <a:spLocks/>
          </p:cNvSpPr>
          <p:nvPr/>
        </p:nvSpPr>
        <p:spPr>
          <a:xfrm>
            <a:off x="-1" y="1251529"/>
            <a:ext cx="3456710" cy="1842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i="0" u="none" strike="noStrike" baseline="0" dirty="0">
                <a:latin typeface="Arial" panose="020B0604020202020204" pitchFamily="34" charset="0"/>
              </a:rPr>
              <a:t>Figure 9.1 Figure 9.1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All possible pairwise correlations between variables </a:t>
            </a:r>
            <a:r>
              <a:rPr lang="en-US" sz="1800" b="0" i="1" u="none" strike="noStrike" baseline="0" dirty="0">
                <a:latin typeface="Arial" panose="020B0604020202020204" pitchFamily="34" charset="0"/>
              </a:rPr>
              <a:t>X, Y,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and their corresponding "reverse codes".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83BBDC-6EF7-42E3-393C-EAC6C83FFF4B}"/>
              </a:ext>
            </a:extLst>
          </p:cNvPr>
          <p:cNvSpPr txBox="1"/>
          <p:nvPr/>
        </p:nvSpPr>
        <p:spPr>
          <a:xfrm>
            <a:off x="5257800" y="3076073"/>
            <a:ext cx="12353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 pairwise </a:t>
            </a:r>
          </a:p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intraclass </a:t>
            </a:r>
          </a:p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45119D7-4117-87EE-DC0B-F5FFE56E39DA}"/>
              </a:ext>
            </a:extLst>
          </p:cNvPr>
          <p:cNvSpPr txBox="1"/>
          <p:nvPr/>
        </p:nvSpPr>
        <p:spPr>
          <a:xfrm>
            <a:off x="8802253" y="3076073"/>
            <a:ext cx="12353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Y pairwise </a:t>
            </a:r>
          </a:p>
          <a:p>
            <a:pPr algn="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intraclass </a:t>
            </a:r>
          </a:p>
          <a:p>
            <a:pPr algn="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798075-8BE9-F14B-25CB-476F407CE336}"/>
              </a:ext>
            </a:extLst>
          </p:cNvPr>
          <p:cNvSpPr txBox="1"/>
          <p:nvPr/>
        </p:nvSpPr>
        <p:spPr>
          <a:xfrm>
            <a:off x="6310278" y="833103"/>
            <a:ext cx="23441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Overall within-partner </a:t>
            </a:r>
          </a:p>
          <a:p>
            <a:pPr algn="ct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XY 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97207F-F5B4-1EB2-F06C-EFD0D190F567}"/>
              </a:ext>
            </a:extLst>
          </p:cNvPr>
          <p:cNvSpPr txBox="1"/>
          <p:nvPr/>
        </p:nvSpPr>
        <p:spPr>
          <a:xfrm rot="2137906">
            <a:off x="6952645" y="2542616"/>
            <a:ext cx="12353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XY cross-intraclass correlation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5EC0C1-DA04-B3B0-ED91-41690D5C78AF}"/>
              </a:ext>
            </a:extLst>
          </p:cNvPr>
          <p:cNvSpPr txBox="1"/>
          <p:nvPr/>
        </p:nvSpPr>
        <p:spPr>
          <a:xfrm>
            <a:off x="626644" y="3094182"/>
            <a:ext cx="3037626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Note that in this framework </a:t>
            </a:r>
            <a:r>
              <a:rPr lang="en-US" sz="3200" b="0" i="1" u="none" strike="noStrike" baseline="0" dirty="0" err="1">
                <a:latin typeface="Times New Roman" panose="02020603050405020304" pitchFamily="18" charset="0"/>
              </a:rPr>
              <a:t>r</a:t>
            </a:r>
            <a:r>
              <a:rPr lang="en-US" sz="3200" b="0" i="1" u="none" strike="noStrike" baseline="-25000" dirty="0" err="1">
                <a:latin typeface="Times New Roman" panose="02020603050405020304" pitchFamily="18" charset="0"/>
              </a:rPr>
              <a:t>xy</a:t>
            </a:r>
            <a:r>
              <a:rPr lang="en-US" sz="3200" b="0" i="1" u="none" strike="noStrike" baseline="-25000" dirty="0">
                <a:latin typeface="Times New Roman" panose="02020603050405020304" pitchFamily="18" charset="0"/>
              </a:rPr>
              <a:t>' </a:t>
            </a:r>
            <a:r>
              <a:rPr lang="en-US" sz="3200" b="0" i="0" u="none" strike="noStrike" baseline="0" dirty="0">
                <a:latin typeface="Times New Roman" panose="02020603050405020304" pitchFamily="18" charset="0"/>
              </a:rPr>
              <a:t>= </a:t>
            </a:r>
            <a:r>
              <a:rPr lang="en-US" sz="3200" b="0" i="1" u="none" strike="noStrike" baseline="0" dirty="0" err="1">
                <a:latin typeface="Times New Roman" panose="02020603050405020304" pitchFamily="18" charset="0"/>
              </a:rPr>
              <a:t>r</a:t>
            </a:r>
            <a:r>
              <a:rPr lang="en-US" sz="3200" b="0" i="1" u="none" strike="noStrike" baseline="-25000" dirty="0" err="1">
                <a:latin typeface="Times New Roman" panose="02020603050405020304" pitchFamily="18" charset="0"/>
              </a:rPr>
              <a:t>x'y</a:t>
            </a:r>
            <a:r>
              <a:rPr lang="en-US" sz="3200" b="0" i="1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3200" b="0" i="0" u="none" strike="noStrike" baseline="0" dirty="0">
                <a:latin typeface="Times New Roman" panose="02020603050405020304" pitchFamily="18" charset="0"/>
              </a:rPr>
              <a:t>and </a:t>
            </a:r>
          </a:p>
          <a:p>
            <a:r>
              <a:rPr lang="en-US" sz="3200" b="0" i="1" u="none" strike="noStrike" baseline="0" dirty="0" err="1">
                <a:latin typeface="Times New Roman" panose="02020603050405020304" pitchFamily="18" charset="0"/>
              </a:rPr>
              <a:t>r</a:t>
            </a:r>
            <a:r>
              <a:rPr lang="en-US" sz="3200" b="0" i="1" u="none" strike="noStrike" baseline="-25000" dirty="0" err="1">
                <a:latin typeface="Times New Roman" panose="02020603050405020304" pitchFamily="18" charset="0"/>
              </a:rPr>
              <a:t>xy</a:t>
            </a:r>
            <a:r>
              <a:rPr lang="en-US" sz="3200" b="0" i="1" u="none" strike="noStrike" baseline="0" dirty="0">
                <a:latin typeface="Times New Roman" panose="02020603050405020304" pitchFamily="18" charset="0"/>
              </a:rPr>
              <a:t> </a:t>
            </a:r>
            <a:r>
              <a:rPr lang="en-US" sz="3200" b="0" i="0" u="none" strike="noStrike" baseline="0" dirty="0">
                <a:latin typeface="Times New Roman" panose="02020603050405020304" pitchFamily="18" charset="0"/>
              </a:rPr>
              <a:t>= </a:t>
            </a:r>
            <a:r>
              <a:rPr lang="en-US" sz="3200" b="0" i="1" u="none" strike="noStrike" baseline="0" dirty="0" err="1">
                <a:latin typeface="Times New Roman" panose="02020603050405020304" pitchFamily="18" charset="0"/>
              </a:rPr>
              <a:t>r</a:t>
            </a:r>
            <a:r>
              <a:rPr lang="en-US" sz="3200" b="0" i="1" u="none" strike="noStrike" baseline="-25000" dirty="0" err="1">
                <a:latin typeface="Times New Roman" panose="02020603050405020304" pitchFamily="18" charset="0"/>
              </a:rPr>
              <a:t>x'y</a:t>
            </a:r>
            <a:r>
              <a:rPr lang="en-US" sz="3200" b="0" i="1" u="none" strike="noStrike" baseline="-25000" dirty="0">
                <a:latin typeface="Times New Roman" panose="02020603050405020304" pitchFamily="18" charset="0"/>
              </a:rPr>
              <a:t>'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163328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7F01F2-AA83-EA1D-3BA9-7E684E48DA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2114" y="1156268"/>
            <a:ext cx="8620524" cy="500131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93781C3-495F-F370-90DF-CF0E103B5AF9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1983453" cy="9541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Gonzalez &amp; Griffin - </a:t>
            </a:r>
            <a:r>
              <a:rPr lang="en-US" sz="6000" b="1" i="0" u="none" strike="noStrike" baseline="0" dirty="0">
                <a:solidFill>
                  <a:srgbClr val="7030A0"/>
                </a:solidFill>
                <a:latin typeface="Times New Roman" panose="02020603050405020304" pitchFamily="18" charset="0"/>
              </a:rPr>
              <a:t>distinguishable case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8F52F-1AB5-3408-8F17-96F65C859992}"/>
              </a:ext>
            </a:extLst>
          </p:cNvPr>
          <p:cNvSpPr txBox="1"/>
          <p:nvPr/>
        </p:nvSpPr>
        <p:spPr>
          <a:xfrm>
            <a:off x="0" y="6158073"/>
            <a:ext cx="119834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Gonzalez, R., &amp; Griffin, D. (2000). On the statistics of interdependence: Treating dyadic data with respect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https://drive.google.com/file/d/1z3I7NjKL7RKAhKNhsOfTAvajLkPuESsh/view?usp=share_link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In W. Ickes &amp; S. Duck (Eds.), </a:t>
            </a:r>
          </a:p>
          <a:p>
            <a:pPr marR="0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The Social Psychology of Personal Relationships (pp. 271-301).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E466333-316A-36FE-BC19-F3AD06F962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3575A6C-611A-84A5-8663-2DB9B0460AAF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29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AB25E7D-BAD6-F66F-9E1E-C25F9816A656}"/>
              </a:ext>
            </a:extLst>
          </p:cNvPr>
          <p:cNvSpPr txBox="1">
            <a:spLocks/>
          </p:cNvSpPr>
          <p:nvPr/>
        </p:nvSpPr>
        <p:spPr>
          <a:xfrm>
            <a:off x="-1" y="1251529"/>
            <a:ext cx="3456710" cy="184265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i="0" u="none" strike="noStrike" baseline="0" dirty="0">
                <a:latin typeface="Arial" panose="020B0604020202020204" pitchFamily="34" charset="0"/>
              </a:rPr>
              <a:t>Figure 9.2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All possible pairwise correlations between </a:t>
            </a:r>
            <a:r>
              <a:rPr lang="en-US" sz="1800" b="0" i="1" u="none" strike="noStrike" baseline="0" dirty="0">
                <a:latin typeface="Arial" panose="020B0604020202020204" pitchFamily="34" charset="0"/>
              </a:rPr>
              <a:t>X, Y,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and their corresponding "reverse codes" in the </a:t>
            </a:r>
            <a:r>
              <a:rPr lang="en-US" sz="1800" b="1" i="0" u="none" strike="noStrike" baseline="0" dirty="0">
                <a:solidFill>
                  <a:srgbClr val="7030A0"/>
                </a:solidFill>
                <a:latin typeface="Times New Roman" panose="02020603050405020304" pitchFamily="18" charset="0"/>
              </a:rPr>
              <a:t>distinguishable case.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Variable C has been </a:t>
            </a:r>
            <a:r>
              <a:rPr lang="en-US" sz="1800" b="0" i="0" u="none" strike="noStrike" baseline="0" dirty="0" err="1">
                <a:latin typeface="Times New Roman" panose="02020603050405020304" pitchFamily="18" charset="0"/>
              </a:rPr>
              <a:t>partialled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 out from all correlations.</a:t>
            </a:r>
          </a:p>
          <a:p>
            <a:pPr algn="l"/>
            <a:r>
              <a:rPr lang="en-US" sz="1800" dirty="0">
                <a:latin typeface="Times New Roman" panose="02020603050405020304" pitchFamily="18" charset="0"/>
              </a:rPr>
              <a:t>[partial correlations; C is 1 for ‘self’ and 2 for ‘other’]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7C3E26-A2CB-FD7F-5DE5-AD94E2FD2D9C}"/>
              </a:ext>
            </a:extLst>
          </p:cNvPr>
          <p:cNvSpPr txBox="1"/>
          <p:nvPr/>
        </p:nvSpPr>
        <p:spPr>
          <a:xfrm>
            <a:off x="5074912" y="3195258"/>
            <a:ext cx="12353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 pairwise </a:t>
            </a:r>
          </a:p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intraclass </a:t>
            </a:r>
          </a:p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458A11-590F-FD80-B60E-CA21365F429F}"/>
              </a:ext>
            </a:extLst>
          </p:cNvPr>
          <p:cNvSpPr txBox="1"/>
          <p:nvPr/>
        </p:nvSpPr>
        <p:spPr>
          <a:xfrm>
            <a:off x="8802253" y="3195258"/>
            <a:ext cx="12353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Y pairwise </a:t>
            </a:r>
          </a:p>
          <a:p>
            <a:pPr algn="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intraclass </a:t>
            </a:r>
          </a:p>
          <a:p>
            <a:pPr algn="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97A76A-7F30-CC48-81B3-5F805559DC8E}"/>
              </a:ext>
            </a:extLst>
          </p:cNvPr>
          <p:cNvSpPr txBox="1"/>
          <p:nvPr/>
        </p:nvSpPr>
        <p:spPr>
          <a:xfrm>
            <a:off x="6310278" y="833103"/>
            <a:ext cx="23441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Overall within-partner </a:t>
            </a:r>
          </a:p>
          <a:p>
            <a:pPr algn="ct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XY 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84E058-9932-0094-3BE5-E97ADD77296B}"/>
              </a:ext>
            </a:extLst>
          </p:cNvPr>
          <p:cNvSpPr txBox="1"/>
          <p:nvPr/>
        </p:nvSpPr>
        <p:spPr>
          <a:xfrm rot="2137906">
            <a:off x="6463587" y="2821258"/>
            <a:ext cx="12353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XY cross-intraclass correlation</a:t>
            </a:r>
          </a:p>
        </p:txBody>
      </p:sp>
    </p:spTree>
    <p:extLst>
      <p:ext uri="{BB962C8B-B14F-4D97-AF65-F5344CB8AC3E}">
        <p14:creationId xmlns:p14="http://schemas.microsoft.com/office/powerpoint/2010/main" val="3026736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E566699-48E7-7902-AA18-51C9C35F9837}"/>
              </a:ext>
            </a:extLst>
          </p:cNvPr>
          <p:cNvSpPr txBox="1">
            <a:spLocks/>
          </p:cNvSpPr>
          <p:nvPr/>
        </p:nvSpPr>
        <p:spPr>
          <a:xfrm>
            <a:off x="183695" y="972108"/>
            <a:ext cx="11824610" cy="51952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000" dirty="0"/>
              <a:t>1. Challenges of spatial data and analytics and solutions</a:t>
            </a:r>
          </a:p>
          <a:p>
            <a:pPr algn="l"/>
            <a:r>
              <a:rPr lang="en-US" sz="4000" dirty="0"/>
              <a:t>2. Applying path analysis to spatial data: naïve/a-spatial vs. spatial modeling</a:t>
            </a:r>
          </a:p>
          <a:p>
            <a:pPr algn="l"/>
            <a:r>
              <a:rPr lang="en-US" sz="4000" dirty="0"/>
              <a:t>3. A modern spatial twist of a statistical fix for auto-correlated data – dyadic non-independence</a:t>
            </a:r>
          </a:p>
          <a:p>
            <a:pPr algn="l"/>
            <a:r>
              <a:rPr lang="en-US" sz="4000" dirty="0"/>
              <a:t>4. Dyadic analysis and Gonzalez and Griffin approach</a:t>
            </a:r>
          </a:p>
          <a:p>
            <a:pPr algn="l"/>
            <a:r>
              <a:rPr lang="en-US" sz="4000" dirty="0"/>
              <a:t>5. ‘Auto’-correlations and interference: causality</a:t>
            </a:r>
          </a:p>
          <a:p>
            <a:pPr algn="l"/>
            <a:r>
              <a:rPr lang="en-US" sz="4000" dirty="0"/>
              <a:t>6. Future extensions: 1-to-many relations; spatial factor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04DCBA-BA1F-5E5F-7AB5-E0B5D8A84F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157683E-E570-5972-C521-DC375DE4AC12}"/>
              </a:ext>
            </a:extLst>
          </p:cNvPr>
          <p:cNvSpPr txBox="1">
            <a:spLocks/>
          </p:cNvSpPr>
          <p:nvPr/>
        </p:nvSpPr>
        <p:spPr>
          <a:xfrm>
            <a:off x="2406073" y="213360"/>
            <a:ext cx="6160654" cy="758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/>
              <a:t>General plan</a:t>
            </a:r>
            <a:endParaRPr lang="en-US" sz="4400" dirty="0"/>
          </a:p>
        </p:txBody>
      </p:sp>
      <p:sp>
        <p:nvSpPr>
          <p:cNvPr id="2" name="Slide Number Placeholder 3">
            <a:extLst>
              <a:ext uri="{FF2B5EF4-FFF2-40B4-BE49-F238E27FC236}">
                <a16:creationId xmlns:a16="http://schemas.microsoft.com/office/drawing/2014/main" id="{1284B356-1597-6968-E0A2-7B78886AC938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3</a:t>
            </a:fld>
            <a:endParaRPr 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79401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AEDD08-EB06-6995-083B-4DD067A9C539}"/>
              </a:ext>
            </a:extLst>
          </p:cNvPr>
          <p:cNvSpPr/>
          <p:nvPr/>
        </p:nvSpPr>
        <p:spPr>
          <a:xfrm>
            <a:off x="218025" y="4430664"/>
            <a:ext cx="3925957" cy="120349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‘Others’= Neighbors’ Average</a:t>
            </a:r>
          </a:p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>
              <a:defRPr/>
            </a:pPr>
            <a:r>
              <a:rPr lang="en-US" sz="24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Spatial Lag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3F7F79E-52AD-4877-6BD8-421CDFAB0B64}"/>
              </a:ext>
            </a:extLst>
          </p:cNvPr>
          <p:cNvCxnSpPr>
            <a:cxnSpLocks/>
            <a:stCxn id="10" idx="1"/>
            <a:endCxn id="4" idx="3"/>
          </p:cNvCxnSpPr>
          <p:nvPr/>
        </p:nvCxnSpPr>
        <p:spPr>
          <a:xfrm flipH="1">
            <a:off x="4143982" y="5032413"/>
            <a:ext cx="3534524" cy="0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7CF3539-A7F3-F903-3C31-A5C08035F325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3925957" y="1755110"/>
            <a:ext cx="4253752" cy="1"/>
          </a:xfrm>
          <a:prstGeom prst="straightConnector1">
            <a:avLst/>
          </a:prstGeom>
          <a:ln w="38100">
            <a:prstDash val="solid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BB93EFD-237A-D1FB-CFE6-69261C19C5EA}"/>
              </a:ext>
            </a:extLst>
          </p:cNvPr>
          <p:cNvCxnSpPr>
            <a:cxnSpLocks/>
          </p:cNvCxnSpPr>
          <p:nvPr/>
        </p:nvCxnSpPr>
        <p:spPr>
          <a:xfrm flipH="1">
            <a:off x="9987135" y="2356860"/>
            <a:ext cx="250602" cy="2073804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6331528-F868-BEAC-0B41-093DBB2E5271}"/>
              </a:ext>
            </a:extLst>
          </p:cNvPr>
          <p:cNvSpPr/>
          <p:nvPr/>
        </p:nvSpPr>
        <p:spPr>
          <a:xfrm>
            <a:off x="7678506" y="4430664"/>
            <a:ext cx="3819588" cy="120349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‘Others’= Neighbors’ Average </a:t>
            </a:r>
          </a:p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r>
              <a:rPr lang="en-US" sz="2400" i="1" baseline="-25000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</a:t>
            </a:r>
          </a:p>
          <a:p>
            <a:pPr algn="ctr">
              <a:defRPr/>
            </a:pPr>
            <a:r>
              <a:rPr lang="en-US" sz="24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Spatial Lag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7237C1-9462-AEE9-D03F-920BE383B4AB}"/>
              </a:ext>
            </a:extLst>
          </p:cNvPr>
          <p:cNvSpPr/>
          <p:nvPr/>
        </p:nvSpPr>
        <p:spPr>
          <a:xfrm>
            <a:off x="0" y="1153362"/>
            <a:ext cx="3925957" cy="1203496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‘SELF’</a:t>
            </a:r>
          </a:p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34C643-0781-FE01-8DB1-C327BEECF27A}"/>
              </a:ext>
            </a:extLst>
          </p:cNvPr>
          <p:cNvSpPr/>
          <p:nvPr/>
        </p:nvSpPr>
        <p:spPr>
          <a:xfrm>
            <a:off x="8179709" y="1153362"/>
            <a:ext cx="3318385" cy="120349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‘‘SELF’</a:t>
            </a:r>
          </a:p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4DA6EFC-AEEA-8EBC-01A8-E346D6E11C6A}"/>
              </a:ext>
            </a:extLst>
          </p:cNvPr>
          <p:cNvCxnSpPr>
            <a:cxnSpLocks/>
            <a:stCxn id="11" idx="2"/>
            <a:endCxn id="4" idx="0"/>
          </p:cNvCxnSpPr>
          <p:nvPr/>
        </p:nvCxnSpPr>
        <p:spPr>
          <a:xfrm>
            <a:off x="1962979" y="2356858"/>
            <a:ext cx="218025" cy="2073806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ash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6F08AEB0-6D4C-8E26-EFD1-64B7967DAA05}"/>
              </a:ext>
            </a:extLst>
          </p:cNvPr>
          <p:cNvSpPr/>
          <p:nvPr/>
        </p:nvSpPr>
        <p:spPr>
          <a:xfrm>
            <a:off x="5470449" y="1542527"/>
            <a:ext cx="1387551" cy="42516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+.21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.036</a:t>
            </a:r>
            <a:endParaRPr lang="el-GR" sz="3200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00903E1-D62C-140A-DFA8-CEF0F154FFE3}"/>
              </a:ext>
            </a:extLst>
          </p:cNvPr>
          <p:cNvSpPr/>
          <p:nvPr/>
        </p:nvSpPr>
        <p:spPr>
          <a:xfrm>
            <a:off x="5107260" y="4819828"/>
            <a:ext cx="1750740" cy="45111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i="1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@ +.21</a:t>
            </a:r>
            <a:r>
              <a:rPr lang="en-US" sz="3200" i="1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.036</a:t>
            </a:r>
            <a:r>
              <a:rPr lang="en-US" sz="3200" i="1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l-GR" sz="3200" i="1" baseline="-25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F2A222-F167-593F-94E5-441896301AD7}"/>
              </a:ext>
            </a:extLst>
          </p:cNvPr>
          <p:cNvSpPr/>
          <p:nvPr/>
        </p:nvSpPr>
        <p:spPr>
          <a:xfrm>
            <a:off x="1579183" y="3092396"/>
            <a:ext cx="1335668" cy="42516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+.62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aseline="-25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F884BC0-D299-52F9-18A5-85EC25CD8884}"/>
              </a:ext>
            </a:extLst>
          </p:cNvPr>
          <p:cNvSpPr/>
          <p:nvPr/>
        </p:nvSpPr>
        <p:spPr>
          <a:xfrm>
            <a:off x="9369783" y="3046532"/>
            <a:ext cx="1335668" cy="42516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+.68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aseline="-25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4" name="Connector: Curved 33">
            <a:extLst>
              <a:ext uri="{FF2B5EF4-FFF2-40B4-BE49-F238E27FC236}">
                <a16:creationId xmlns:a16="http://schemas.microsoft.com/office/drawing/2014/main" id="{5DFFA02C-A718-12EC-1AEC-AA203FC9603E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62875" y="-357410"/>
            <a:ext cx="2073804" cy="7502344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6">
                <a:lumMod val="75000"/>
              </a:schemeClr>
            </a:solidFill>
            <a:prstDash val="sysDot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itle 1">
            <a:extLst>
              <a:ext uri="{FF2B5EF4-FFF2-40B4-BE49-F238E27FC236}">
                <a16:creationId xmlns:a16="http://schemas.microsoft.com/office/drawing/2014/main" id="{7D299888-E553-C2A0-FD3D-B783766B9964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1983453" cy="95410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Gonzalez &amp; Griffin </a:t>
            </a:r>
            <a:r>
              <a:rPr lang="en-US" dirty="0" err="1"/>
              <a:t>semipartial</a:t>
            </a:r>
            <a:r>
              <a:rPr lang="en-US" dirty="0"/>
              <a:t> correlations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558F05B-87CD-23C2-0F19-A99C4E0C9FD1}"/>
              </a:ext>
            </a:extLst>
          </p:cNvPr>
          <p:cNvSpPr/>
          <p:nvPr/>
        </p:nvSpPr>
        <p:spPr>
          <a:xfrm rot="571143">
            <a:off x="3369295" y="2984879"/>
            <a:ext cx="1335668" cy="42516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-.26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.010</a:t>
            </a:r>
            <a:endParaRPr lang="el-GR" sz="3200" baseline="-25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3B86270-8B67-0363-2CB0-E96039E91108}"/>
              </a:ext>
            </a:extLst>
          </p:cNvPr>
          <p:cNvSpPr txBox="1"/>
          <p:nvPr/>
        </p:nvSpPr>
        <p:spPr>
          <a:xfrm>
            <a:off x="206084" y="2797451"/>
            <a:ext cx="12353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Y pairwise </a:t>
            </a:r>
          </a:p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intraclass </a:t>
            </a:r>
          </a:p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9AF4E22-8919-8BAA-337D-881DBE00E5A5}"/>
              </a:ext>
            </a:extLst>
          </p:cNvPr>
          <p:cNvSpPr txBox="1"/>
          <p:nvPr/>
        </p:nvSpPr>
        <p:spPr>
          <a:xfrm>
            <a:off x="10810707" y="2797451"/>
            <a:ext cx="12353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 pairwise </a:t>
            </a:r>
          </a:p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intraclass </a:t>
            </a:r>
          </a:p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E9A362B-1697-8979-68D6-6F9767932275}"/>
              </a:ext>
            </a:extLst>
          </p:cNvPr>
          <p:cNvSpPr txBox="1"/>
          <p:nvPr/>
        </p:nvSpPr>
        <p:spPr>
          <a:xfrm>
            <a:off x="5733568" y="1949716"/>
            <a:ext cx="2055815" cy="9360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Overall province-neighbors </a:t>
            </a:r>
          </a:p>
          <a:p>
            <a:pPr algn="ct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XY 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FB3EBF-3AEA-4BEA-BCDE-79B94A82B034}"/>
              </a:ext>
            </a:extLst>
          </p:cNvPr>
          <p:cNvSpPr txBox="1"/>
          <p:nvPr/>
        </p:nvSpPr>
        <p:spPr>
          <a:xfrm>
            <a:off x="4427151" y="5313729"/>
            <a:ext cx="3070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Overall province-neighbors </a:t>
            </a:r>
          </a:p>
          <a:p>
            <a:pPr algn="ctr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XY correlation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FB08A89-E804-DFB6-622E-405E1E9FD12B}"/>
              </a:ext>
            </a:extLst>
          </p:cNvPr>
          <p:cNvSpPr txBox="1"/>
          <p:nvPr/>
        </p:nvSpPr>
        <p:spPr>
          <a:xfrm rot="406519">
            <a:off x="4801582" y="2797451"/>
            <a:ext cx="12353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solidFill>
                  <a:srgbClr val="C00000"/>
                </a:solidFill>
                <a:latin typeface="Times New Roman" panose="02020603050405020304" pitchFamily="18" charset="0"/>
              </a:rPr>
              <a:t>XY cross-intraclass correlation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F5149B-B611-1EAA-2365-AA3FA75DE8DF}"/>
              </a:ext>
            </a:extLst>
          </p:cNvPr>
          <p:cNvSpPr txBox="1"/>
          <p:nvPr/>
        </p:nvSpPr>
        <p:spPr>
          <a:xfrm>
            <a:off x="6164224" y="5882380"/>
            <a:ext cx="443168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p values are irrelevant: the N = 49 is the population of provinces, there are no other contiguous US States out there!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E724D8-3346-58E5-2612-F95647CE2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EDFA18EC-7292-BEC2-A2AF-7EF4504C4A11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30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626569-E55A-3218-7CB6-5B69338A9936}"/>
              </a:ext>
            </a:extLst>
          </p:cNvPr>
          <p:cNvSpPr/>
          <p:nvPr/>
        </p:nvSpPr>
        <p:spPr>
          <a:xfrm>
            <a:off x="5470449" y="985603"/>
            <a:ext cx="1201272" cy="42516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3200" baseline="-250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xy.c</a:t>
            </a:r>
            <a:endParaRPr lang="el-GR" sz="3200" baseline="-250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FF9D7A6-8108-FDF2-F5A2-243F743EAF15}"/>
              </a:ext>
            </a:extLst>
          </p:cNvPr>
          <p:cNvSpPr/>
          <p:nvPr/>
        </p:nvSpPr>
        <p:spPr>
          <a:xfrm>
            <a:off x="5216877" y="4183173"/>
            <a:ext cx="1201272" cy="42516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3200" baseline="-250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x'y’.c</a:t>
            </a:r>
            <a:endParaRPr lang="el-GR" sz="3200" baseline="-250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86C34D-A975-C21A-A255-CB928745EB05}"/>
              </a:ext>
            </a:extLst>
          </p:cNvPr>
          <p:cNvSpPr/>
          <p:nvPr/>
        </p:nvSpPr>
        <p:spPr>
          <a:xfrm>
            <a:off x="77271" y="2364570"/>
            <a:ext cx="1201272" cy="42516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3200" baseline="-250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xx</a:t>
            </a:r>
            <a:r>
              <a:rPr lang="en-US" sz="3200" baseline="-250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’.c</a:t>
            </a:r>
            <a:endParaRPr lang="el-GR" sz="3200" baseline="-250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1A024C-071F-81B0-18A8-10F47A307C2E}"/>
              </a:ext>
            </a:extLst>
          </p:cNvPr>
          <p:cNvSpPr/>
          <p:nvPr/>
        </p:nvSpPr>
        <p:spPr>
          <a:xfrm rot="476568">
            <a:off x="4780122" y="2379604"/>
            <a:ext cx="1201272" cy="42516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3200" baseline="-250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xy</a:t>
            </a:r>
            <a:r>
              <a:rPr lang="en-US" sz="3200" baseline="-250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'.c</a:t>
            </a:r>
            <a:endParaRPr lang="el-GR" sz="3200" baseline="-250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213026D-0BB7-9CAE-86F0-0700C1E660E2}"/>
              </a:ext>
            </a:extLst>
          </p:cNvPr>
          <p:cNvSpPr/>
          <p:nvPr/>
        </p:nvSpPr>
        <p:spPr>
          <a:xfrm>
            <a:off x="10736422" y="2433570"/>
            <a:ext cx="1201272" cy="42516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</a:t>
            </a:r>
            <a:r>
              <a:rPr lang="en-US" sz="3200" baseline="-25000" dirty="0" err="1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yy</a:t>
            </a:r>
            <a:r>
              <a:rPr lang="en-US" sz="3200" baseline="-25000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’.c</a:t>
            </a:r>
            <a:endParaRPr lang="el-GR" sz="3200" baseline="-25000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DAE86C-A0D0-6D15-D049-69A601B638C4}"/>
              </a:ext>
            </a:extLst>
          </p:cNvPr>
          <p:cNvSpPr txBox="1"/>
          <p:nvPr/>
        </p:nvSpPr>
        <p:spPr>
          <a:xfrm>
            <a:off x="77271" y="6215514"/>
            <a:ext cx="63408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28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xy</a:t>
            </a:r>
            <a:r>
              <a:rPr lang="en-US" sz="2800" baseline="-25000" dirty="0">
                <a:latin typeface="Arial" panose="020B0604020202020204" pitchFamily="34" charset="0"/>
                <a:cs typeface="Arial" panose="020B0604020202020204" pitchFamily="34" charset="0"/>
              </a:rPr>
              <a:t>'.c</a:t>
            </a:r>
            <a:r>
              <a:rPr lang="en-US" sz="2800" b="0" i="0" u="none" strike="noStrike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=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US" sz="28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x’y.c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by data design: confirmed </a:t>
            </a:r>
          </a:p>
        </p:txBody>
      </p:sp>
    </p:spTree>
    <p:extLst>
      <p:ext uri="{BB962C8B-B14F-4D97-AF65-F5344CB8AC3E}">
        <p14:creationId xmlns:p14="http://schemas.microsoft.com/office/powerpoint/2010/main" val="36301311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>
            <a:extLst>
              <a:ext uri="{FF2B5EF4-FFF2-40B4-BE49-F238E27FC236}">
                <a16:creationId xmlns:a16="http://schemas.microsoft.com/office/drawing/2014/main" id="{6D607677-F06E-577E-295F-2487450B6EE3}"/>
              </a:ext>
            </a:extLst>
          </p:cNvPr>
          <p:cNvSpPr txBox="1"/>
          <p:nvPr/>
        </p:nvSpPr>
        <p:spPr>
          <a:xfrm>
            <a:off x="0" y="5883058"/>
            <a:ext cx="119834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* The partial correlation between y and x1 is an attempt to estimate the correlation that would be observed between y and x1 if the other x's did not vary (bidirectional) – adding the lag of the outcome makes it kind of directional.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* 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semipartial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correlation, also called part correlation, between y and x1 is an attempt to estimate the correlation that would be observed between y and x1 after the effects of all other x's are removed from x1 but 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not from y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(directional) 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3DF66-560C-B932-520E-CC94C1C3B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4A5F67-73DA-7C36-664A-2C92D0972297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31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E6D9EE-F4C2-DB81-C8E8-E32468845E90}"/>
              </a:ext>
            </a:extLst>
          </p:cNvPr>
          <p:cNvSpPr/>
          <p:nvPr/>
        </p:nvSpPr>
        <p:spPr>
          <a:xfrm>
            <a:off x="6394865" y="2650872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40EC15-C96B-C06B-2DCD-90E93580613A}"/>
              </a:ext>
            </a:extLst>
          </p:cNvPr>
          <p:cNvSpPr/>
          <p:nvPr/>
        </p:nvSpPr>
        <p:spPr>
          <a:xfrm>
            <a:off x="8294947" y="591476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613513D-AAA0-9A23-D9B4-7E43AC352E3B}"/>
              </a:ext>
            </a:extLst>
          </p:cNvPr>
          <p:cNvSpPr/>
          <p:nvPr/>
        </p:nvSpPr>
        <p:spPr>
          <a:xfrm>
            <a:off x="10484811" y="2704167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C8644F5B-ADCF-A525-5C4A-792C95024800}"/>
              </a:ext>
            </a:extLst>
          </p:cNvPr>
          <p:cNvCxnSpPr>
            <a:cxnSpLocks/>
            <a:stCxn id="8" idx="0"/>
            <a:endCxn id="10" idx="1"/>
          </p:cNvCxnSpPr>
          <p:nvPr/>
        </p:nvCxnSpPr>
        <p:spPr>
          <a:xfrm rot="5400000" flipH="1" flipV="1">
            <a:off x="6806854" y="1162780"/>
            <a:ext cx="1850406" cy="1125779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8A12FAB5-300B-DD1C-8BF1-A9605BD906B1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>
          <a:xfrm>
            <a:off x="9670962" y="800466"/>
            <a:ext cx="1546403" cy="1903701"/>
          </a:xfrm>
          <a:prstGeom prst="curvedConnector2">
            <a:avLst/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23151705-25F2-E19C-E350-78C87DE92D79}"/>
              </a:ext>
            </a:extLst>
          </p:cNvPr>
          <p:cNvCxnSpPr>
            <a:cxnSpLocks/>
            <a:stCxn id="8" idx="3"/>
            <a:endCxn id="11" idx="1"/>
          </p:cNvCxnSpPr>
          <p:nvPr/>
        </p:nvCxnSpPr>
        <p:spPr>
          <a:xfrm>
            <a:off x="7943471" y="2864331"/>
            <a:ext cx="2541340" cy="52421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3EAF0D8-5701-0AD6-E8C5-35ED1C38240A}"/>
              </a:ext>
            </a:extLst>
          </p:cNvPr>
          <p:cNvSpPr/>
          <p:nvPr/>
        </p:nvSpPr>
        <p:spPr>
          <a:xfrm>
            <a:off x="10627241" y="1698936"/>
            <a:ext cx="1582449" cy="5909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.55*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&lt;-I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759348-1BF5-DE2B-F4F8-265CA7D26FF5}"/>
              </a:ext>
            </a:extLst>
          </p:cNvPr>
          <p:cNvSpPr/>
          <p:nvPr/>
        </p:nvSpPr>
        <p:spPr>
          <a:xfrm>
            <a:off x="6345777" y="1011372"/>
            <a:ext cx="1721671" cy="5054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.33*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I&lt;-%M</a:t>
            </a:r>
            <a:endParaRPr lang="en-US" sz="3200" dirty="0">
              <a:solidFill>
                <a:srgbClr val="000000"/>
              </a:solidFill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64F66-5767-317A-7CC7-7D866F46A0AF}"/>
              </a:ext>
            </a:extLst>
          </p:cNvPr>
          <p:cNvSpPr txBox="1"/>
          <p:nvPr/>
        </p:nvSpPr>
        <p:spPr>
          <a:xfrm>
            <a:off x="6831075" y="4296228"/>
            <a:ext cx="4823289" cy="1230446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rgbClr val="FF0000"/>
                </a:solidFill>
                <a:latin typeface="Arial Narrow" panose="020B0606020202030204" pitchFamily="34" charset="0"/>
              </a:rPr>
              <a:t>Spatial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PARTIAL correlations - </a:t>
            </a:r>
            <a:r>
              <a:rPr lang="en-US" sz="2800" i="1" dirty="0">
                <a:solidFill>
                  <a:srgbClr val="FF0000"/>
                </a:solidFill>
                <a:latin typeface="Arial Narrow" panose="020B0606020202030204" pitchFamily="34" charset="0"/>
              </a:rPr>
              <a:t>Directional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(2</a:t>
            </a:r>
            <a:r>
              <a:rPr lang="en-US" sz="2800" i="1" baseline="30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nd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predictor is the ‘DV spatial lag’)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F104352-F0B2-B099-5A3B-7BD4E5D722F0}"/>
              </a:ext>
            </a:extLst>
          </p:cNvPr>
          <p:cNvSpPr/>
          <p:nvPr/>
        </p:nvSpPr>
        <p:spPr>
          <a:xfrm>
            <a:off x="6527492" y="111033"/>
            <a:ext cx="1125780" cy="426917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</a:t>
            </a: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Inc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i="1" baseline="-25000" dirty="0">
              <a:solidFill>
                <a:schemeClr val="bg2">
                  <a:lumMod val="10000"/>
                </a:schemeClr>
              </a:solidFill>
              <a:latin typeface="Agency FB" panose="020B0503020202020204" pitchFamily="34" charset="0"/>
              <a:cs typeface="Times New Roman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86F9C2A-BD24-23C7-7C89-ABA23ED2F3D5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7653272" y="324492"/>
            <a:ext cx="779528" cy="265005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24738F52-FC04-39C6-0E96-3F65A74EF296}"/>
              </a:ext>
            </a:extLst>
          </p:cNvPr>
          <p:cNvSpPr/>
          <p:nvPr/>
        </p:nvSpPr>
        <p:spPr>
          <a:xfrm>
            <a:off x="7896285" y="217434"/>
            <a:ext cx="212941" cy="48054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5B0EFC9-A995-2638-C263-D4E7B8241987}"/>
              </a:ext>
            </a:extLst>
          </p:cNvPr>
          <p:cNvSpPr/>
          <p:nvPr/>
        </p:nvSpPr>
        <p:spPr>
          <a:xfrm>
            <a:off x="6394865" y="3635581"/>
            <a:ext cx="1125780" cy="426917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</a:t>
            </a: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Inc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i="1" baseline="-25000" dirty="0">
              <a:solidFill>
                <a:schemeClr val="bg2">
                  <a:lumMod val="10000"/>
                </a:schemeClr>
              </a:solidFill>
              <a:latin typeface="Agency FB" panose="020B0503020202020204" pitchFamily="34" charset="0"/>
              <a:cs typeface="Times New Roman" pitchFamily="18" charset="0"/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410CCE7-32D9-1F1C-C455-5AB58A946D87}"/>
              </a:ext>
            </a:extLst>
          </p:cNvPr>
          <p:cNvCxnSpPr>
            <a:cxnSpLocks/>
            <a:stCxn id="40" idx="0"/>
          </p:cNvCxnSpPr>
          <p:nvPr/>
        </p:nvCxnSpPr>
        <p:spPr>
          <a:xfrm flipV="1">
            <a:off x="6957755" y="3058773"/>
            <a:ext cx="54410" cy="576808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A3AF27C9-08E2-5C2A-1424-D9DF2A051560}"/>
              </a:ext>
            </a:extLst>
          </p:cNvPr>
          <p:cNvSpPr/>
          <p:nvPr/>
        </p:nvSpPr>
        <p:spPr>
          <a:xfrm>
            <a:off x="6781631" y="3332426"/>
            <a:ext cx="387536" cy="229331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11F79C1-33B7-870C-18E7-0F41BE81D1F2}"/>
              </a:ext>
            </a:extLst>
          </p:cNvPr>
          <p:cNvSpPr/>
          <p:nvPr/>
        </p:nvSpPr>
        <p:spPr>
          <a:xfrm>
            <a:off x="10152580" y="3758449"/>
            <a:ext cx="1125780" cy="426917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sLAG</a:t>
            </a:r>
            <a:r>
              <a:rPr lang="en-US" sz="2400" i="1" dirty="0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 </a:t>
            </a:r>
            <a:r>
              <a:rPr lang="en-US" sz="2400" i="1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Inc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i="1" baseline="-25000" dirty="0">
              <a:solidFill>
                <a:schemeClr val="bg2">
                  <a:lumMod val="10000"/>
                </a:schemeClr>
              </a:solidFill>
              <a:latin typeface="Agency FB" panose="020B0503020202020204" pitchFamily="34" charset="0"/>
              <a:cs typeface="Times New Roman" pitchFamily="18" charset="0"/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A9D2B63-AB76-BF8D-5055-E7A24547E595}"/>
              </a:ext>
            </a:extLst>
          </p:cNvPr>
          <p:cNvCxnSpPr>
            <a:cxnSpLocks/>
            <a:stCxn id="43" idx="0"/>
          </p:cNvCxnSpPr>
          <p:nvPr/>
        </p:nvCxnSpPr>
        <p:spPr>
          <a:xfrm flipV="1">
            <a:off x="10715470" y="3120738"/>
            <a:ext cx="658897" cy="637711"/>
          </a:xfrm>
          <a:prstGeom prst="straightConnector1">
            <a:avLst/>
          </a:prstGeom>
          <a:ln w="31750">
            <a:solidFill>
              <a:schemeClr val="accent2">
                <a:lumMod val="75000"/>
              </a:schemeClr>
            </a:solidFill>
            <a:prstDash val="sysDot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1A955E68-F382-FAB8-46E8-DEAA5DC184FC}"/>
              </a:ext>
            </a:extLst>
          </p:cNvPr>
          <p:cNvSpPr/>
          <p:nvPr/>
        </p:nvSpPr>
        <p:spPr>
          <a:xfrm>
            <a:off x="10865949" y="3269961"/>
            <a:ext cx="212941" cy="48054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endParaRPr lang="el-GR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102A7D9-6446-61BE-3D60-E80FFA361DFA}"/>
              </a:ext>
            </a:extLst>
          </p:cNvPr>
          <p:cNvSpPr/>
          <p:nvPr/>
        </p:nvSpPr>
        <p:spPr>
          <a:xfrm>
            <a:off x="136987" y="1999040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ACA0D4-0170-C68A-E687-17AF0D330D0C}"/>
              </a:ext>
            </a:extLst>
          </p:cNvPr>
          <p:cNvSpPr/>
          <p:nvPr/>
        </p:nvSpPr>
        <p:spPr>
          <a:xfrm>
            <a:off x="1411528" y="912062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AFFEC3-D1C0-12B8-4214-6C756CDA59EC}"/>
              </a:ext>
            </a:extLst>
          </p:cNvPr>
          <p:cNvSpPr/>
          <p:nvPr/>
        </p:nvSpPr>
        <p:spPr>
          <a:xfrm>
            <a:off x="2576739" y="2000789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2C4A64A4-B066-9CDD-9F7D-B4A0E17F1707}"/>
              </a:ext>
            </a:extLst>
          </p:cNvPr>
          <p:cNvCxnSpPr>
            <a:cxnSpLocks/>
            <a:stCxn id="2" idx="0"/>
            <a:endCxn id="3" idx="1"/>
          </p:cNvCxnSpPr>
          <p:nvPr/>
        </p:nvCxnSpPr>
        <p:spPr>
          <a:xfrm rot="5400000" flipH="1" flipV="1">
            <a:off x="722415" y="1309927"/>
            <a:ext cx="877988" cy="500238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237A2C3D-632D-2986-E1AD-C5B367869C41}"/>
              </a:ext>
            </a:extLst>
          </p:cNvPr>
          <p:cNvCxnSpPr>
            <a:cxnSpLocks/>
            <a:stCxn id="3" idx="3"/>
            <a:endCxn id="5" idx="0"/>
          </p:cNvCxnSpPr>
          <p:nvPr/>
        </p:nvCxnSpPr>
        <p:spPr>
          <a:xfrm>
            <a:off x="2787543" y="1121052"/>
            <a:ext cx="521750" cy="879737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C6AF7D4A-51EB-9219-F473-8BD71E1E0326}"/>
              </a:ext>
            </a:extLst>
          </p:cNvPr>
          <p:cNvCxnSpPr>
            <a:cxnSpLocks/>
            <a:stCxn id="2" idx="2"/>
            <a:endCxn id="5" idx="2"/>
          </p:cNvCxnSpPr>
          <p:nvPr/>
        </p:nvCxnSpPr>
        <p:spPr>
          <a:xfrm rot="16200000" flipH="1">
            <a:off x="2110291" y="1226956"/>
            <a:ext cx="12700" cy="2398003"/>
          </a:xfrm>
          <a:prstGeom prst="curvedConnector3">
            <a:avLst>
              <a:gd name="adj1" fmla="val 1800000"/>
            </a:avLst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2983012-9D1C-B9A3-C21A-36ADB7ABB96D}"/>
              </a:ext>
            </a:extLst>
          </p:cNvPr>
          <p:cNvSpPr/>
          <p:nvPr/>
        </p:nvSpPr>
        <p:spPr>
          <a:xfrm>
            <a:off x="2719730" y="1359471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.75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EA6C621-1C72-FCF9-9878-1B0903746573}"/>
              </a:ext>
            </a:extLst>
          </p:cNvPr>
          <p:cNvSpPr/>
          <p:nvPr/>
        </p:nvSpPr>
        <p:spPr>
          <a:xfrm>
            <a:off x="74814" y="1339814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.45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0AEA4F3-4E9C-191A-A77D-E675A4329904}"/>
              </a:ext>
            </a:extLst>
          </p:cNvPr>
          <p:cNvSpPr/>
          <p:nvPr/>
        </p:nvSpPr>
        <p:spPr>
          <a:xfrm>
            <a:off x="1482129" y="2527357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C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.42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19566C2-32D6-708A-6047-761B5C765A65}"/>
              </a:ext>
            </a:extLst>
          </p:cNvPr>
          <p:cNvSpPr txBox="1"/>
          <p:nvPr/>
        </p:nvSpPr>
        <p:spPr>
          <a:xfrm>
            <a:off x="537635" y="4044902"/>
            <a:ext cx="3714801" cy="135378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Sample naïve = a-spatial PARTIAL correlations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NON-Directional!</a:t>
            </a:r>
          </a:p>
        </p:txBody>
      </p:sp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857A3949-EBF4-808A-7453-A269E4D3762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369724" y="1395413"/>
            <a:ext cx="1624537" cy="938522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7673ADE5-ACC5-6FF6-B776-E9C91C7D410D}"/>
              </a:ext>
            </a:extLst>
          </p:cNvPr>
          <p:cNvCxnSpPr>
            <a:cxnSpLocks/>
          </p:cNvCxnSpPr>
          <p:nvPr/>
        </p:nvCxnSpPr>
        <p:spPr>
          <a:xfrm rot="16200000" flipH="1">
            <a:off x="9087681" y="1113555"/>
            <a:ext cx="1713487" cy="1505287"/>
          </a:xfrm>
          <a:prstGeom prst="curvedConnector3">
            <a:avLst>
              <a:gd name="adj1" fmla="val 50000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1B0ECF83-9BD3-5E22-7866-E701401541C6}"/>
              </a:ext>
            </a:extLst>
          </p:cNvPr>
          <p:cNvCxnSpPr>
            <a:cxnSpLocks/>
            <a:stCxn id="8" idx="2"/>
            <a:endCxn id="11" idx="2"/>
          </p:cNvCxnSpPr>
          <p:nvPr/>
        </p:nvCxnSpPr>
        <p:spPr>
          <a:xfrm rot="16200000" flipH="1">
            <a:off x="9167493" y="1079464"/>
            <a:ext cx="51546" cy="4048197"/>
          </a:xfrm>
          <a:prstGeom prst="curvedConnector3">
            <a:avLst>
              <a:gd name="adj1" fmla="val 543487"/>
            </a:avLst>
          </a:prstGeom>
          <a:ln w="38100">
            <a:solidFill>
              <a:srgbClr val="C00000"/>
            </a:solidFill>
            <a:headEnd type="stealth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60F49C08-539A-C7BC-B9BB-AA14094CD8E4}"/>
              </a:ext>
            </a:extLst>
          </p:cNvPr>
          <p:cNvSpPr/>
          <p:nvPr/>
        </p:nvSpPr>
        <p:spPr>
          <a:xfrm>
            <a:off x="8459227" y="2588390"/>
            <a:ext cx="1774671" cy="44101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3200" i="1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07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LEx&lt;-%M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DFE9EDE-9F65-F295-AB01-526D0CA68D94}"/>
              </a:ext>
            </a:extLst>
          </p:cNvPr>
          <p:cNvSpPr/>
          <p:nvPr/>
        </p:nvSpPr>
        <p:spPr>
          <a:xfrm>
            <a:off x="8958120" y="1297420"/>
            <a:ext cx="1582449" cy="5909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.58*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I&lt;-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D216906-0C65-1C54-DBAD-46686C29B872}"/>
              </a:ext>
            </a:extLst>
          </p:cNvPr>
          <p:cNvSpPr/>
          <p:nvPr/>
        </p:nvSpPr>
        <p:spPr>
          <a:xfrm>
            <a:off x="7373909" y="1759460"/>
            <a:ext cx="1721671" cy="5054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.35*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%M&lt;-I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3B8578-45D4-695D-237D-E563178C6D23}"/>
              </a:ext>
            </a:extLst>
          </p:cNvPr>
          <p:cNvSpPr/>
          <p:nvPr/>
        </p:nvSpPr>
        <p:spPr>
          <a:xfrm>
            <a:off x="7714270" y="3169052"/>
            <a:ext cx="1774671" cy="44101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70C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3200" i="1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09</a:t>
            </a:r>
            <a:r>
              <a:rPr lang="en-US" sz="3200" baseline="-25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%M&lt;-</a:t>
            </a:r>
            <a:r>
              <a:rPr lang="en-US" sz="3200" baseline="-25000" dirty="0" err="1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LEx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88149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D1CAB2F-E510-3C18-7140-3E1856AA8F1B}"/>
              </a:ext>
            </a:extLst>
          </p:cNvPr>
          <p:cNvSpPr/>
          <p:nvPr/>
        </p:nvSpPr>
        <p:spPr>
          <a:xfrm>
            <a:off x="5113000" y="1896378"/>
            <a:ext cx="1596425" cy="52322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2AF223-D4F1-D94D-F4B2-6D775E6891C9}"/>
              </a:ext>
            </a:extLst>
          </p:cNvPr>
          <p:cNvSpPr/>
          <p:nvPr/>
        </p:nvSpPr>
        <p:spPr>
          <a:xfrm>
            <a:off x="7326654" y="664311"/>
            <a:ext cx="1556318" cy="438643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2FB2AB8-D2E9-7E63-3DDC-E9F15BF35D08}"/>
              </a:ext>
            </a:extLst>
          </p:cNvPr>
          <p:cNvSpPr/>
          <p:nvPr/>
        </p:nvSpPr>
        <p:spPr>
          <a:xfrm>
            <a:off x="9746843" y="2064176"/>
            <a:ext cx="1465108" cy="463182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B6700EF-8F32-3229-D719-D9A83CEAECB7}"/>
              </a:ext>
            </a:extLst>
          </p:cNvPr>
          <p:cNvSpPr/>
          <p:nvPr/>
        </p:nvSpPr>
        <p:spPr>
          <a:xfrm>
            <a:off x="136987" y="1999040"/>
            <a:ext cx="1462679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6FB6FB8-8CCC-0EF6-A9B7-18ABA45A40B2}"/>
              </a:ext>
            </a:extLst>
          </p:cNvPr>
          <p:cNvSpPr/>
          <p:nvPr/>
        </p:nvSpPr>
        <p:spPr>
          <a:xfrm>
            <a:off x="1411528" y="912062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12EE0A8-61A9-0B4D-9D55-4CD6FE9A5735}"/>
              </a:ext>
            </a:extLst>
          </p:cNvPr>
          <p:cNvSpPr/>
          <p:nvPr/>
        </p:nvSpPr>
        <p:spPr>
          <a:xfrm>
            <a:off x="2576739" y="2000789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0EE3CA7F-23A8-8628-9356-083EE24AADC7}"/>
              </a:ext>
            </a:extLst>
          </p:cNvPr>
          <p:cNvCxnSpPr>
            <a:stCxn id="87" idx="0"/>
            <a:endCxn id="89" idx="1"/>
          </p:cNvCxnSpPr>
          <p:nvPr/>
        </p:nvCxnSpPr>
        <p:spPr>
          <a:xfrm rot="5400000" flipH="1" flipV="1">
            <a:off x="700933" y="1288446"/>
            <a:ext cx="877988" cy="543201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7D838531-B4C1-5051-9EE8-FEBAF864CDC9}"/>
              </a:ext>
            </a:extLst>
          </p:cNvPr>
          <p:cNvCxnSpPr>
            <a:cxnSpLocks/>
            <a:stCxn id="89" idx="3"/>
            <a:endCxn id="91" idx="0"/>
          </p:cNvCxnSpPr>
          <p:nvPr/>
        </p:nvCxnSpPr>
        <p:spPr>
          <a:xfrm>
            <a:off x="2787543" y="1121052"/>
            <a:ext cx="521750" cy="879737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Curved 98">
            <a:extLst>
              <a:ext uri="{FF2B5EF4-FFF2-40B4-BE49-F238E27FC236}">
                <a16:creationId xmlns:a16="http://schemas.microsoft.com/office/drawing/2014/main" id="{25541869-EFFB-0522-0313-08AE2362CB08}"/>
              </a:ext>
            </a:extLst>
          </p:cNvPr>
          <p:cNvCxnSpPr>
            <a:cxnSpLocks/>
            <a:stCxn id="87" idx="2"/>
            <a:endCxn id="91" idx="2"/>
          </p:cNvCxnSpPr>
          <p:nvPr/>
        </p:nvCxnSpPr>
        <p:spPr>
          <a:xfrm rot="16200000" flipH="1">
            <a:off x="2088810" y="1205475"/>
            <a:ext cx="12700" cy="2440966"/>
          </a:xfrm>
          <a:prstGeom prst="curvedConnector3">
            <a:avLst>
              <a:gd name="adj1" fmla="val 1800000"/>
            </a:avLst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D607677-F06E-577E-295F-2487450B6EE3}"/>
              </a:ext>
            </a:extLst>
          </p:cNvPr>
          <p:cNvSpPr txBox="1"/>
          <p:nvPr/>
        </p:nvSpPr>
        <p:spPr>
          <a:xfrm>
            <a:off x="0" y="6158073"/>
            <a:ext cx="119834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Spatial perspectives in family health research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R="0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Kenny chapter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FD372C-B340-2A3E-92CD-9B5CAD240913}"/>
              </a:ext>
            </a:extLst>
          </p:cNvPr>
          <p:cNvSpPr txBox="1"/>
          <p:nvPr/>
        </p:nvSpPr>
        <p:spPr>
          <a:xfrm>
            <a:off x="316387" y="3394015"/>
            <a:ext cx="4420754" cy="1754239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Moran’s Is &amp; 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‘Spatial’ correlations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Model implied Correlation from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Nonrecursive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with IVs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C065177-D398-85F8-5F1C-FB4A09EC9692}"/>
              </a:ext>
            </a:extLst>
          </p:cNvPr>
          <p:cNvSpPr/>
          <p:nvPr/>
        </p:nvSpPr>
        <p:spPr>
          <a:xfrm>
            <a:off x="2719730" y="1359471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+.71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7557068-5B63-293D-BC5E-AEC0C1EB834C}"/>
              </a:ext>
            </a:extLst>
          </p:cNvPr>
          <p:cNvSpPr/>
          <p:nvPr/>
        </p:nvSpPr>
        <p:spPr>
          <a:xfrm>
            <a:off x="74814" y="1339814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.29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31D353C-E00E-19DA-0824-61A05C0277F6}"/>
              </a:ext>
            </a:extLst>
          </p:cNvPr>
          <p:cNvSpPr/>
          <p:nvPr/>
        </p:nvSpPr>
        <p:spPr>
          <a:xfrm>
            <a:off x="1482129" y="2527357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-.11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AE28905B-6728-074A-FF11-87A72F550CD8}"/>
              </a:ext>
            </a:extLst>
          </p:cNvPr>
          <p:cNvSpPr txBox="1">
            <a:spLocks/>
          </p:cNvSpPr>
          <p:nvPr/>
        </p:nvSpPr>
        <p:spPr>
          <a:xfrm>
            <a:off x="136987" y="5305100"/>
            <a:ext cx="5145132" cy="64931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Correlations between all pairs of residuals were NS, so were all set @0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DC1064-30D0-2A0A-551D-EC3A50D17B86}"/>
              </a:ext>
            </a:extLst>
          </p:cNvPr>
          <p:cNvSpPr txBox="1"/>
          <p:nvPr/>
        </p:nvSpPr>
        <p:spPr>
          <a:xfrm>
            <a:off x="5513854" y="3646467"/>
            <a:ext cx="5383151" cy="94020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‘Self-’Other’ intraclass correlations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r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xx</a:t>
            </a:r>
            <a:r>
              <a:rPr lang="en-US" sz="2800" i="1" baseline="-25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’ 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&amp;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Partial pairwise correlations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r</a:t>
            </a:r>
            <a:r>
              <a:rPr lang="en-US" sz="2800" i="1" baseline="-25000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xx</a:t>
            </a:r>
            <a:r>
              <a:rPr lang="en-US" sz="2800" i="1" baseline="-25000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’.c</a:t>
            </a:r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  <a:p>
            <a:pPr algn="ctr"/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3DF66-560C-B932-520E-CC94C1C3B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4A5F67-73DA-7C36-664A-2C92D0972297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32</a:t>
            </a:fld>
            <a:endParaRPr lang="en-US" b="1" dirty="0">
              <a:solidFill>
                <a:srgbClr val="7030A0"/>
              </a:solidFill>
            </a:endParaRP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AC082C7B-9BF3-337C-392D-D9D89CC924D1}"/>
              </a:ext>
            </a:extLst>
          </p:cNvPr>
          <p:cNvCxnSpPr>
            <a:cxnSpLocks/>
            <a:stCxn id="7" idx="3"/>
            <a:endCxn id="23" idx="0"/>
          </p:cNvCxnSpPr>
          <p:nvPr/>
        </p:nvCxnSpPr>
        <p:spPr>
          <a:xfrm>
            <a:off x="8882972" y="883633"/>
            <a:ext cx="1596425" cy="1180543"/>
          </a:xfrm>
          <a:prstGeom prst="curvedConnector2">
            <a:avLst/>
          </a:prstGeom>
          <a:ln w="38100">
            <a:solidFill>
              <a:srgbClr val="00B05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125F9ADC-EDAA-A532-6F0C-01A476209BAB}"/>
              </a:ext>
            </a:extLst>
          </p:cNvPr>
          <p:cNvCxnSpPr>
            <a:cxnSpLocks/>
            <a:stCxn id="23" idx="2"/>
            <a:endCxn id="5" idx="2"/>
          </p:cNvCxnSpPr>
          <p:nvPr/>
        </p:nvCxnSpPr>
        <p:spPr>
          <a:xfrm rot="5400000" flipH="1">
            <a:off x="8141429" y="189391"/>
            <a:ext cx="107751" cy="4568184"/>
          </a:xfrm>
          <a:prstGeom prst="curvedConnector3">
            <a:avLst>
              <a:gd name="adj1" fmla="val -212156"/>
            </a:avLst>
          </a:prstGeom>
          <a:ln w="38100">
            <a:solidFill>
              <a:srgbClr val="00B05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EDDDFDD8-BB83-C858-58E5-E742BF69FE43}"/>
              </a:ext>
            </a:extLst>
          </p:cNvPr>
          <p:cNvCxnSpPr>
            <a:cxnSpLocks/>
            <a:stCxn id="5" idx="0"/>
            <a:endCxn id="7" idx="1"/>
          </p:cNvCxnSpPr>
          <p:nvPr/>
        </p:nvCxnSpPr>
        <p:spPr>
          <a:xfrm rot="5400000" flipH="1" flipV="1">
            <a:off x="6112561" y="682286"/>
            <a:ext cx="1012745" cy="1415441"/>
          </a:xfrm>
          <a:prstGeom prst="curvedConnector2">
            <a:avLst/>
          </a:prstGeom>
          <a:ln w="38100">
            <a:solidFill>
              <a:srgbClr val="00B05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25F58CAF-3C7C-D05D-A716-1A75E64FF2B5}"/>
              </a:ext>
            </a:extLst>
          </p:cNvPr>
          <p:cNvSpPr/>
          <p:nvPr/>
        </p:nvSpPr>
        <p:spPr>
          <a:xfrm>
            <a:off x="9393375" y="1050440"/>
            <a:ext cx="1288483" cy="4507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+.79*</a:t>
            </a:r>
            <a:endParaRPr lang="el-GR" sz="3200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A74C264-69FF-9263-5195-0542DF712BB6}"/>
              </a:ext>
            </a:extLst>
          </p:cNvPr>
          <p:cNvSpPr/>
          <p:nvPr/>
        </p:nvSpPr>
        <p:spPr>
          <a:xfrm>
            <a:off x="7650692" y="2432308"/>
            <a:ext cx="1109477" cy="58487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i="1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-.06</a:t>
            </a:r>
            <a:r>
              <a:rPr lang="en-US" sz="3200" i="1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NS</a:t>
            </a:r>
            <a:endParaRPr lang="el-GR" sz="3200" i="1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2EFFE4-E003-F836-C549-640CFFA541B3}"/>
              </a:ext>
            </a:extLst>
          </p:cNvPr>
          <p:cNvSpPr/>
          <p:nvPr/>
        </p:nvSpPr>
        <p:spPr>
          <a:xfrm>
            <a:off x="5795932" y="897818"/>
            <a:ext cx="1288483" cy="4507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i="1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+.12</a:t>
            </a:r>
            <a:r>
              <a:rPr lang="en-US" sz="3200" i="1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NS</a:t>
            </a:r>
            <a:endParaRPr lang="el-GR" sz="3200" i="1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DD3B5A-931D-E91A-219D-20A53C99CDA9}"/>
              </a:ext>
            </a:extLst>
          </p:cNvPr>
          <p:cNvSpPr/>
          <p:nvPr/>
        </p:nvSpPr>
        <p:spPr>
          <a:xfrm>
            <a:off x="3796319" y="1734351"/>
            <a:ext cx="940822" cy="42433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.54*</a:t>
            </a:r>
            <a:endParaRPr lang="el-GR" sz="3200" baseline="30000" dirty="0">
              <a:highlight>
                <a:srgbClr val="00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7A218F-CDE8-B0AA-7382-660626A372AE}"/>
              </a:ext>
            </a:extLst>
          </p:cNvPr>
          <p:cNvSpPr/>
          <p:nvPr/>
        </p:nvSpPr>
        <p:spPr>
          <a:xfrm>
            <a:off x="1215182" y="1709745"/>
            <a:ext cx="940822" cy="42433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.43*</a:t>
            </a:r>
            <a:endParaRPr lang="el-GR" sz="3200" baseline="30000" dirty="0">
              <a:highlight>
                <a:srgbClr val="00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AC6BBC-CDA4-0F12-ED3F-112A03622F53}"/>
              </a:ext>
            </a:extLst>
          </p:cNvPr>
          <p:cNvSpPr/>
          <p:nvPr/>
        </p:nvSpPr>
        <p:spPr>
          <a:xfrm>
            <a:off x="2492427" y="565809"/>
            <a:ext cx="940822" cy="42433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.38*</a:t>
            </a:r>
            <a:endParaRPr lang="el-GR" sz="3200" baseline="30000" dirty="0">
              <a:highlight>
                <a:srgbClr val="00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27D8415-D9F9-A1A6-89C8-4E92976B7CC9}"/>
              </a:ext>
            </a:extLst>
          </p:cNvPr>
          <p:cNvSpPr/>
          <p:nvPr/>
        </p:nvSpPr>
        <p:spPr>
          <a:xfrm>
            <a:off x="10953673" y="1851734"/>
            <a:ext cx="940822" cy="42433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.70*</a:t>
            </a:r>
            <a:endParaRPr lang="el-GR" sz="3200" baseline="30000" dirty="0">
              <a:highlight>
                <a:srgbClr val="00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389A697-F1BD-2AD8-160D-AF7D377E9A46}"/>
              </a:ext>
            </a:extLst>
          </p:cNvPr>
          <p:cNvSpPr/>
          <p:nvPr/>
        </p:nvSpPr>
        <p:spPr>
          <a:xfrm>
            <a:off x="6452505" y="1598770"/>
            <a:ext cx="940822" cy="42433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.70*</a:t>
            </a:r>
            <a:endParaRPr lang="el-GR" sz="3200" baseline="30000" dirty="0">
              <a:highlight>
                <a:srgbClr val="00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213F31-38B4-824C-81B5-7681ECA20C8C}"/>
              </a:ext>
            </a:extLst>
          </p:cNvPr>
          <p:cNvSpPr/>
          <p:nvPr/>
        </p:nvSpPr>
        <p:spPr>
          <a:xfrm>
            <a:off x="8463635" y="303431"/>
            <a:ext cx="940822" cy="42433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00FF0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.54*</a:t>
            </a:r>
            <a:endParaRPr lang="el-GR" sz="3200" baseline="30000" dirty="0">
              <a:highlight>
                <a:srgbClr val="00FF0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80624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D1CAB2F-E510-3C18-7140-3E1856AA8F1B}"/>
              </a:ext>
            </a:extLst>
          </p:cNvPr>
          <p:cNvSpPr/>
          <p:nvPr/>
        </p:nvSpPr>
        <p:spPr>
          <a:xfrm>
            <a:off x="5113000" y="1896378"/>
            <a:ext cx="1596425" cy="52322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2AF223-D4F1-D94D-F4B2-6D775E6891C9}"/>
              </a:ext>
            </a:extLst>
          </p:cNvPr>
          <p:cNvSpPr/>
          <p:nvPr/>
        </p:nvSpPr>
        <p:spPr>
          <a:xfrm>
            <a:off x="7326654" y="664311"/>
            <a:ext cx="1556318" cy="438643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2FB2AB8-D2E9-7E63-3DDC-E9F15BF35D08}"/>
              </a:ext>
            </a:extLst>
          </p:cNvPr>
          <p:cNvSpPr/>
          <p:nvPr/>
        </p:nvSpPr>
        <p:spPr>
          <a:xfrm>
            <a:off x="9746843" y="2064176"/>
            <a:ext cx="1465108" cy="463182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B6700EF-8F32-3229-D719-D9A83CEAECB7}"/>
              </a:ext>
            </a:extLst>
          </p:cNvPr>
          <p:cNvSpPr/>
          <p:nvPr/>
        </p:nvSpPr>
        <p:spPr>
          <a:xfrm>
            <a:off x="136987" y="1999040"/>
            <a:ext cx="1462679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6FB6FB8-8CCC-0EF6-A9B7-18ABA45A40B2}"/>
              </a:ext>
            </a:extLst>
          </p:cNvPr>
          <p:cNvSpPr/>
          <p:nvPr/>
        </p:nvSpPr>
        <p:spPr>
          <a:xfrm>
            <a:off x="1411528" y="912062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12EE0A8-61A9-0B4D-9D55-4CD6FE9A5735}"/>
              </a:ext>
            </a:extLst>
          </p:cNvPr>
          <p:cNvSpPr/>
          <p:nvPr/>
        </p:nvSpPr>
        <p:spPr>
          <a:xfrm>
            <a:off x="2576739" y="2000789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0EE3CA7F-23A8-8628-9356-083EE24AADC7}"/>
              </a:ext>
            </a:extLst>
          </p:cNvPr>
          <p:cNvCxnSpPr>
            <a:stCxn id="87" idx="0"/>
            <a:endCxn id="89" idx="1"/>
          </p:cNvCxnSpPr>
          <p:nvPr/>
        </p:nvCxnSpPr>
        <p:spPr>
          <a:xfrm rot="5400000" flipH="1" flipV="1">
            <a:off x="700933" y="1288446"/>
            <a:ext cx="877988" cy="543201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7D838531-B4C1-5051-9EE8-FEBAF864CDC9}"/>
              </a:ext>
            </a:extLst>
          </p:cNvPr>
          <p:cNvCxnSpPr>
            <a:cxnSpLocks/>
            <a:stCxn id="89" idx="3"/>
            <a:endCxn id="91" idx="0"/>
          </p:cNvCxnSpPr>
          <p:nvPr/>
        </p:nvCxnSpPr>
        <p:spPr>
          <a:xfrm>
            <a:off x="2787543" y="1121052"/>
            <a:ext cx="521750" cy="879737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Curved 98">
            <a:extLst>
              <a:ext uri="{FF2B5EF4-FFF2-40B4-BE49-F238E27FC236}">
                <a16:creationId xmlns:a16="http://schemas.microsoft.com/office/drawing/2014/main" id="{25541869-EFFB-0522-0313-08AE2362CB08}"/>
              </a:ext>
            </a:extLst>
          </p:cNvPr>
          <p:cNvCxnSpPr>
            <a:cxnSpLocks/>
            <a:stCxn id="87" idx="2"/>
            <a:endCxn id="91" idx="2"/>
          </p:cNvCxnSpPr>
          <p:nvPr/>
        </p:nvCxnSpPr>
        <p:spPr>
          <a:xfrm rot="16200000" flipH="1">
            <a:off x="2088810" y="1205475"/>
            <a:ext cx="12700" cy="2440966"/>
          </a:xfrm>
          <a:prstGeom prst="curvedConnector3">
            <a:avLst>
              <a:gd name="adj1" fmla="val 1800000"/>
            </a:avLst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D607677-F06E-577E-295F-2487450B6EE3}"/>
              </a:ext>
            </a:extLst>
          </p:cNvPr>
          <p:cNvSpPr txBox="1"/>
          <p:nvPr/>
        </p:nvSpPr>
        <p:spPr>
          <a:xfrm>
            <a:off x="0" y="6158073"/>
            <a:ext cx="119834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Spatial perspectives in family health research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R="0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Kenny chapter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FD372C-B340-2A3E-92CD-9B5CAD240913}"/>
              </a:ext>
            </a:extLst>
          </p:cNvPr>
          <p:cNvSpPr txBox="1"/>
          <p:nvPr/>
        </p:nvSpPr>
        <p:spPr>
          <a:xfrm>
            <a:off x="74814" y="4109294"/>
            <a:ext cx="4168164" cy="97931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‘Spatial’ correlations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Model implied Correlation from </a:t>
            </a:r>
            <a:r>
              <a:rPr lang="en-US" sz="2800" i="1" dirty="0" err="1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Nonrecursive</a:t>
            </a:r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 with IVs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C065177-D398-85F8-5F1C-FB4A09EC9692}"/>
              </a:ext>
            </a:extLst>
          </p:cNvPr>
          <p:cNvSpPr/>
          <p:nvPr/>
        </p:nvSpPr>
        <p:spPr>
          <a:xfrm>
            <a:off x="2719730" y="1359471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+.69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7557068-5B63-293D-BC5E-AEC0C1EB834C}"/>
              </a:ext>
            </a:extLst>
          </p:cNvPr>
          <p:cNvSpPr/>
          <p:nvPr/>
        </p:nvSpPr>
        <p:spPr>
          <a:xfrm>
            <a:off x="74814" y="1339814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.22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31D353C-E00E-19DA-0824-61A05C0277F6}"/>
              </a:ext>
            </a:extLst>
          </p:cNvPr>
          <p:cNvSpPr/>
          <p:nvPr/>
        </p:nvSpPr>
        <p:spPr>
          <a:xfrm>
            <a:off x="1482129" y="2527357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-.14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DC1064-30D0-2A0A-551D-EC3A50D17B86}"/>
              </a:ext>
            </a:extLst>
          </p:cNvPr>
          <p:cNvSpPr txBox="1"/>
          <p:nvPr/>
        </p:nvSpPr>
        <p:spPr>
          <a:xfrm>
            <a:off x="4518837" y="3847191"/>
            <a:ext cx="7316819" cy="2112991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Standardized semi-partial correlations: 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from 3 bivariate pairwise models to separate out within-partner from cross-intraclass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correlations in the distinguishable ‘dyadic’ case</a:t>
            </a:r>
          </a:p>
          <a:p>
            <a:pPr algn="ctr"/>
            <a:r>
              <a:rPr lang="en-US" sz="2800" i="1" dirty="0"/>
              <a:t>= Overall within-partner XY correlation </a:t>
            </a:r>
            <a:r>
              <a:rPr lang="en-US" sz="2800" i="1" dirty="0" err="1"/>
              <a:t>r</a:t>
            </a:r>
            <a:r>
              <a:rPr lang="en-US" sz="2800" i="1" baseline="-25000" dirty="0" err="1"/>
              <a:t>xy.c</a:t>
            </a:r>
            <a:r>
              <a:rPr lang="en-US" sz="2800" i="1" dirty="0"/>
              <a:t> = </a:t>
            </a:r>
            <a:r>
              <a:rPr lang="en-US" sz="2800" i="1" dirty="0" err="1"/>
              <a:t>r</a:t>
            </a:r>
            <a:r>
              <a:rPr lang="en-US" sz="2800" i="1" baseline="-25000" dirty="0" err="1"/>
              <a:t>x'y'.c</a:t>
            </a:r>
            <a:endParaRPr lang="en-US" sz="2800" i="1" dirty="0">
              <a:solidFill>
                <a:schemeClr val="accent1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3DF66-560C-B932-520E-CC94C1C3B8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4A5F67-73DA-7C36-664A-2C92D0972297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33</a:t>
            </a:fld>
            <a:endParaRPr lang="en-US" b="1" dirty="0">
              <a:solidFill>
                <a:srgbClr val="7030A0"/>
              </a:solidFill>
            </a:endParaRP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AC082C7B-9BF3-337C-392D-D9D89CC924D1}"/>
              </a:ext>
            </a:extLst>
          </p:cNvPr>
          <p:cNvCxnSpPr>
            <a:cxnSpLocks/>
            <a:stCxn id="7" idx="3"/>
            <a:endCxn id="23" idx="0"/>
          </p:cNvCxnSpPr>
          <p:nvPr/>
        </p:nvCxnSpPr>
        <p:spPr>
          <a:xfrm>
            <a:off x="8882972" y="883633"/>
            <a:ext cx="1596425" cy="1180543"/>
          </a:xfrm>
          <a:prstGeom prst="curvedConnector2">
            <a:avLst/>
          </a:prstGeom>
          <a:ln w="38100">
            <a:solidFill>
              <a:srgbClr val="00B05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125F9ADC-EDAA-A532-6F0C-01A476209BAB}"/>
              </a:ext>
            </a:extLst>
          </p:cNvPr>
          <p:cNvCxnSpPr>
            <a:cxnSpLocks/>
            <a:stCxn id="23" idx="2"/>
            <a:endCxn id="5" idx="2"/>
          </p:cNvCxnSpPr>
          <p:nvPr/>
        </p:nvCxnSpPr>
        <p:spPr>
          <a:xfrm rot="5400000" flipH="1">
            <a:off x="8141429" y="189391"/>
            <a:ext cx="107751" cy="4568184"/>
          </a:xfrm>
          <a:prstGeom prst="curvedConnector3">
            <a:avLst>
              <a:gd name="adj1" fmla="val -212156"/>
            </a:avLst>
          </a:prstGeom>
          <a:ln w="38100">
            <a:solidFill>
              <a:srgbClr val="00B05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EDDDFDD8-BB83-C858-58E5-E742BF69FE43}"/>
              </a:ext>
            </a:extLst>
          </p:cNvPr>
          <p:cNvCxnSpPr>
            <a:cxnSpLocks/>
            <a:stCxn id="5" idx="0"/>
            <a:endCxn id="7" idx="1"/>
          </p:cNvCxnSpPr>
          <p:nvPr/>
        </p:nvCxnSpPr>
        <p:spPr>
          <a:xfrm rot="5400000" flipH="1" flipV="1">
            <a:off x="6112561" y="682286"/>
            <a:ext cx="1012745" cy="1415441"/>
          </a:xfrm>
          <a:prstGeom prst="curvedConnector2">
            <a:avLst/>
          </a:prstGeom>
          <a:ln w="38100">
            <a:solidFill>
              <a:srgbClr val="00B05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25F58CAF-3C7C-D05D-A716-1A75E64FF2B5}"/>
              </a:ext>
            </a:extLst>
          </p:cNvPr>
          <p:cNvSpPr/>
          <p:nvPr/>
        </p:nvSpPr>
        <p:spPr>
          <a:xfrm>
            <a:off x="9788886" y="1332512"/>
            <a:ext cx="1288483" cy="4507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+.72</a:t>
            </a:r>
            <a:r>
              <a:rPr lang="en-US" sz="3200" b="1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.001</a:t>
            </a:r>
            <a:endParaRPr lang="el-GR" sz="3200" b="1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A74C264-69FF-9263-5195-0542DF712BB6}"/>
              </a:ext>
            </a:extLst>
          </p:cNvPr>
          <p:cNvSpPr/>
          <p:nvPr/>
        </p:nvSpPr>
        <p:spPr>
          <a:xfrm>
            <a:off x="7650692" y="2432308"/>
            <a:ext cx="1232280" cy="584878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b="1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-.21</a:t>
            </a:r>
            <a:r>
              <a:rPr lang="en-US" sz="3200" b="1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.036</a:t>
            </a:r>
            <a:endParaRPr lang="el-GR" sz="3200" b="1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2EFFE4-E003-F836-C549-640CFFA541B3}"/>
              </a:ext>
            </a:extLst>
          </p:cNvPr>
          <p:cNvSpPr/>
          <p:nvPr/>
        </p:nvSpPr>
        <p:spPr>
          <a:xfrm>
            <a:off x="5795932" y="897818"/>
            <a:ext cx="1288483" cy="4507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i="1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+.12</a:t>
            </a:r>
            <a:r>
              <a:rPr lang="en-US" sz="3200" i="1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.231</a:t>
            </a:r>
            <a:endParaRPr lang="el-GR" sz="3200" i="1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951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D1CAB2F-E510-3C18-7140-3E1856AA8F1B}"/>
              </a:ext>
            </a:extLst>
          </p:cNvPr>
          <p:cNvSpPr/>
          <p:nvPr/>
        </p:nvSpPr>
        <p:spPr>
          <a:xfrm>
            <a:off x="5113001" y="1896378"/>
            <a:ext cx="1611072" cy="450781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2AF223-D4F1-D94D-F4B2-6D775E6891C9}"/>
              </a:ext>
            </a:extLst>
          </p:cNvPr>
          <p:cNvSpPr/>
          <p:nvPr/>
        </p:nvSpPr>
        <p:spPr>
          <a:xfrm>
            <a:off x="7326654" y="664312"/>
            <a:ext cx="1368697" cy="42689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2FB2AB8-D2E9-7E63-3DDC-E9F15BF35D08}"/>
              </a:ext>
            </a:extLst>
          </p:cNvPr>
          <p:cNvSpPr/>
          <p:nvPr/>
        </p:nvSpPr>
        <p:spPr>
          <a:xfrm>
            <a:off x="9746842" y="2064176"/>
            <a:ext cx="1288483" cy="4507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B6700EF-8F32-3229-D719-D9A83CEAECB7}"/>
              </a:ext>
            </a:extLst>
          </p:cNvPr>
          <p:cNvSpPr/>
          <p:nvPr/>
        </p:nvSpPr>
        <p:spPr>
          <a:xfrm>
            <a:off x="136987" y="1999040"/>
            <a:ext cx="1548606" cy="42691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6FB6FB8-8CCC-0EF6-A9B7-18ABA45A40B2}"/>
              </a:ext>
            </a:extLst>
          </p:cNvPr>
          <p:cNvSpPr/>
          <p:nvPr/>
        </p:nvSpPr>
        <p:spPr>
          <a:xfrm>
            <a:off x="1411528" y="912062"/>
            <a:ext cx="1376015" cy="417980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Income.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12EE0A8-61A9-0B4D-9D55-4CD6FE9A5735}"/>
              </a:ext>
            </a:extLst>
          </p:cNvPr>
          <p:cNvSpPr/>
          <p:nvPr/>
        </p:nvSpPr>
        <p:spPr>
          <a:xfrm>
            <a:off x="2576739" y="2000789"/>
            <a:ext cx="1465108" cy="425169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0EE3CA7F-23A8-8628-9356-083EE24AADC7}"/>
              </a:ext>
            </a:extLst>
          </p:cNvPr>
          <p:cNvCxnSpPr>
            <a:cxnSpLocks/>
            <a:stCxn id="87" idx="0"/>
            <a:endCxn id="89" idx="1"/>
          </p:cNvCxnSpPr>
          <p:nvPr/>
        </p:nvCxnSpPr>
        <p:spPr>
          <a:xfrm rot="5400000" flipH="1" flipV="1">
            <a:off x="722415" y="1309927"/>
            <a:ext cx="877988" cy="500238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7D838531-B4C1-5051-9EE8-FEBAF864CDC9}"/>
              </a:ext>
            </a:extLst>
          </p:cNvPr>
          <p:cNvCxnSpPr>
            <a:cxnSpLocks/>
            <a:stCxn id="89" idx="3"/>
            <a:endCxn id="91" idx="0"/>
          </p:cNvCxnSpPr>
          <p:nvPr/>
        </p:nvCxnSpPr>
        <p:spPr>
          <a:xfrm>
            <a:off x="2787543" y="1121052"/>
            <a:ext cx="521750" cy="879737"/>
          </a:xfrm>
          <a:prstGeom prst="curvedConnector2">
            <a:avLst/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nector: Curved 98">
            <a:extLst>
              <a:ext uri="{FF2B5EF4-FFF2-40B4-BE49-F238E27FC236}">
                <a16:creationId xmlns:a16="http://schemas.microsoft.com/office/drawing/2014/main" id="{25541869-EFFB-0522-0313-08AE2362CB08}"/>
              </a:ext>
            </a:extLst>
          </p:cNvPr>
          <p:cNvCxnSpPr>
            <a:cxnSpLocks/>
            <a:stCxn id="87" idx="2"/>
            <a:endCxn id="91" idx="2"/>
          </p:cNvCxnSpPr>
          <p:nvPr/>
        </p:nvCxnSpPr>
        <p:spPr>
          <a:xfrm rot="16200000" flipH="1">
            <a:off x="2110291" y="1226956"/>
            <a:ext cx="12700" cy="2398003"/>
          </a:xfrm>
          <a:prstGeom prst="curvedConnector3">
            <a:avLst>
              <a:gd name="adj1" fmla="val 1800000"/>
            </a:avLst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6D607677-F06E-577E-295F-2487450B6EE3}"/>
              </a:ext>
            </a:extLst>
          </p:cNvPr>
          <p:cNvSpPr txBox="1"/>
          <p:nvPr/>
        </p:nvSpPr>
        <p:spPr>
          <a:xfrm>
            <a:off x="0" y="6158073"/>
            <a:ext cx="119834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Spatial perspectives in family health research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R="0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Kenny chapter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0FD372C-B340-2A3E-92CD-9B5CAD240913}"/>
              </a:ext>
            </a:extLst>
          </p:cNvPr>
          <p:cNvSpPr txBox="1"/>
          <p:nvPr/>
        </p:nvSpPr>
        <p:spPr>
          <a:xfrm>
            <a:off x="760946" y="4109294"/>
            <a:ext cx="3482032" cy="977953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Sample naïve = a-spatial correlations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C065177-D398-85F8-5F1C-FB4A09EC9692}"/>
              </a:ext>
            </a:extLst>
          </p:cNvPr>
          <p:cNvSpPr/>
          <p:nvPr/>
        </p:nvSpPr>
        <p:spPr>
          <a:xfrm>
            <a:off x="2719730" y="1359471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+.69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&lt;.001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7557068-5B63-293D-BC5E-AEC0C1EB834C}"/>
              </a:ext>
            </a:extLst>
          </p:cNvPr>
          <p:cNvSpPr/>
          <p:nvPr/>
        </p:nvSpPr>
        <p:spPr>
          <a:xfrm>
            <a:off x="74814" y="1339814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.22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.123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31D353C-E00E-19DA-0824-61A05C0277F6}"/>
              </a:ext>
            </a:extLst>
          </p:cNvPr>
          <p:cNvSpPr/>
          <p:nvPr/>
        </p:nvSpPr>
        <p:spPr>
          <a:xfrm>
            <a:off x="1482129" y="2527357"/>
            <a:ext cx="1480709" cy="359122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-.14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C0C0C0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.333</a:t>
            </a:r>
            <a:endParaRPr lang="el-GR" sz="3200" baseline="30000" dirty="0">
              <a:highlight>
                <a:srgbClr val="C0C0C0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AE28905B-6728-074A-FF11-87A72F550CD8}"/>
              </a:ext>
            </a:extLst>
          </p:cNvPr>
          <p:cNvSpPr txBox="1">
            <a:spLocks/>
          </p:cNvSpPr>
          <p:nvPr/>
        </p:nvSpPr>
        <p:spPr>
          <a:xfrm>
            <a:off x="0" y="5705778"/>
            <a:ext cx="10258316" cy="4365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Correlations between all pairs of residuals were NS, so were all set @0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DC1064-30D0-2A0A-551D-EC3A50D17B86}"/>
              </a:ext>
            </a:extLst>
          </p:cNvPr>
          <p:cNvSpPr txBox="1"/>
          <p:nvPr/>
        </p:nvSpPr>
        <p:spPr>
          <a:xfrm>
            <a:off x="4958620" y="3847191"/>
            <a:ext cx="6877036" cy="1960369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Standardized semi-partial correlations: 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from 3 bivariate pairwise models to separate out within-partner from cross-intraclass</a:t>
            </a:r>
          </a:p>
          <a:p>
            <a:pPr algn="ctr"/>
            <a:r>
              <a:rPr lang="en-US" sz="2800" i="1" dirty="0">
                <a:solidFill>
                  <a:schemeClr val="accent1">
                    <a:lumMod val="75000"/>
                  </a:schemeClr>
                </a:solidFill>
                <a:latin typeface="Arial Narrow" panose="020B0606020202030204" pitchFamily="34" charset="0"/>
              </a:rPr>
              <a:t>correlations in the distinguishable ‘dyadic’ case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C3DF66-560C-B932-520E-CC94C1C3B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8C4A5F67-73DA-7C36-664A-2C92D0972297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34</a:t>
            </a:fld>
            <a:endParaRPr lang="en-US" b="1" dirty="0">
              <a:solidFill>
                <a:srgbClr val="7030A0"/>
              </a:solidFill>
            </a:endParaRP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AC082C7B-9BF3-337C-392D-D9D89CC924D1}"/>
              </a:ext>
            </a:extLst>
          </p:cNvPr>
          <p:cNvCxnSpPr>
            <a:cxnSpLocks/>
            <a:stCxn id="7" idx="3"/>
            <a:endCxn id="23" idx="0"/>
          </p:cNvCxnSpPr>
          <p:nvPr/>
        </p:nvCxnSpPr>
        <p:spPr>
          <a:xfrm>
            <a:off x="8695351" y="877761"/>
            <a:ext cx="1695733" cy="1186415"/>
          </a:xfrm>
          <a:prstGeom prst="curvedConnector2">
            <a:avLst/>
          </a:prstGeom>
          <a:ln w="38100">
            <a:solidFill>
              <a:srgbClr val="00B05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125F9ADC-EDAA-A532-6F0C-01A476209BAB}"/>
              </a:ext>
            </a:extLst>
          </p:cNvPr>
          <p:cNvCxnSpPr>
            <a:cxnSpLocks/>
            <a:stCxn id="23" idx="2"/>
            <a:endCxn id="5" idx="2"/>
          </p:cNvCxnSpPr>
          <p:nvPr/>
        </p:nvCxnSpPr>
        <p:spPr>
          <a:xfrm rot="5400000" flipH="1">
            <a:off x="8070912" y="194785"/>
            <a:ext cx="167797" cy="4472547"/>
          </a:xfrm>
          <a:prstGeom prst="curvedConnector3">
            <a:avLst>
              <a:gd name="adj1" fmla="val -136236"/>
            </a:avLst>
          </a:prstGeom>
          <a:ln w="38100">
            <a:solidFill>
              <a:srgbClr val="00B05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EDDDFDD8-BB83-C858-58E5-E742BF69FE43}"/>
              </a:ext>
            </a:extLst>
          </p:cNvPr>
          <p:cNvCxnSpPr>
            <a:cxnSpLocks/>
            <a:stCxn id="5" idx="0"/>
            <a:endCxn id="7" idx="1"/>
          </p:cNvCxnSpPr>
          <p:nvPr/>
        </p:nvCxnSpPr>
        <p:spPr>
          <a:xfrm rot="5400000" flipH="1" flipV="1">
            <a:off x="6113287" y="683012"/>
            <a:ext cx="1018617" cy="1408117"/>
          </a:xfrm>
          <a:prstGeom prst="curvedConnector2">
            <a:avLst/>
          </a:prstGeom>
          <a:ln w="38100">
            <a:solidFill>
              <a:srgbClr val="00B05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25F58CAF-3C7C-D05D-A716-1A75E64FF2B5}"/>
              </a:ext>
            </a:extLst>
          </p:cNvPr>
          <p:cNvSpPr/>
          <p:nvPr/>
        </p:nvSpPr>
        <p:spPr>
          <a:xfrm>
            <a:off x="9788886" y="1332512"/>
            <a:ext cx="1288483" cy="4507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-.??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.???</a:t>
            </a:r>
            <a:endParaRPr lang="el-GR" sz="3200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A74C264-69FF-9263-5195-0542DF712BB6}"/>
              </a:ext>
            </a:extLst>
          </p:cNvPr>
          <p:cNvSpPr/>
          <p:nvPr/>
        </p:nvSpPr>
        <p:spPr>
          <a:xfrm>
            <a:off x="7592974" y="2486790"/>
            <a:ext cx="1102377" cy="52401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-.??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.???</a:t>
            </a:r>
            <a:endParaRPr lang="el-GR" sz="3200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2EFFE4-E003-F836-C549-640CFFA541B3}"/>
              </a:ext>
            </a:extLst>
          </p:cNvPr>
          <p:cNvSpPr/>
          <p:nvPr/>
        </p:nvSpPr>
        <p:spPr>
          <a:xfrm>
            <a:off x="5795932" y="897818"/>
            <a:ext cx="1288483" cy="4507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-.??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.???</a:t>
            </a:r>
            <a:endParaRPr lang="el-GR" sz="3200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1667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39C3D69-559F-6053-09BF-2C052D1AC672}"/>
              </a:ext>
            </a:extLst>
          </p:cNvPr>
          <p:cNvSpPr/>
          <p:nvPr/>
        </p:nvSpPr>
        <p:spPr>
          <a:xfrm>
            <a:off x="941039" y="2826299"/>
            <a:ext cx="3925957" cy="120349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‘Others’= Neighbors’ Average</a:t>
            </a:r>
          </a:p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>
              <a:defRPr/>
            </a:pPr>
            <a:r>
              <a:rPr lang="en-US" sz="2400" i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Spatial Lag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30300EB-8A23-5E0A-7FEE-BE5F7260284B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3925957" y="1630416"/>
            <a:ext cx="4253752" cy="124695"/>
          </a:xfrm>
          <a:prstGeom prst="straightConnector1">
            <a:avLst/>
          </a:prstGeom>
          <a:ln w="38100">
            <a:prstDash val="solid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AD6DB95-0121-48C8-E672-5943D552F007}"/>
              </a:ext>
            </a:extLst>
          </p:cNvPr>
          <p:cNvSpPr/>
          <p:nvPr/>
        </p:nvSpPr>
        <p:spPr>
          <a:xfrm>
            <a:off x="1722474" y="1153362"/>
            <a:ext cx="2203483" cy="954107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‘SELF’</a:t>
            </a:r>
          </a:p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%</a:t>
            </a:r>
            <a:r>
              <a:rPr lang="en-US" sz="2400" dirty="0" err="1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Minority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C13C79-CD64-0997-12DA-5BA86535E831}"/>
              </a:ext>
            </a:extLst>
          </p:cNvPr>
          <p:cNvSpPr/>
          <p:nvPr/>
        </p:nvSpPr>
        <p:spPr>
          <a:xfrm>
            <a:off x="8179709" y="1153362"/>
            <a:ext cx="3318385" cy="1203498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‘‘SELF’</a:t>
            </a:r>
          </a:p>
          <a:p>
            <a:pPr algn="ctr">
              <a:defRPr/>
            </a:pPr>
            <a:r>
              <a:rPr lang="en-US" sz="24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LifeExp.</a:t>
            </a:r>
            <a:r>
              <a:rPr lang="en-US" sz="2400" i="1" baseline="-25000" dirty="0" err="1">
                <a:solidFill>
                  <a:schemeClr val="bg2">
                    <a:lumMod val="10000"/>
                  </a:schemeClr>
                </a:solidFill>
                <a:latin typeface="Agency FB" panose="020B0503020202020204" pitchFamily="34" charset="0"/>
                <a:cs typeface="Times New Roman" pitchFamily="18" charset="0"/>
              </a:rPr>
              <a:t>s</a:t>
            </a:r>
            <a:endParaRPr lang="en-US" sz="2400" baseline="-250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14BE407-7DFB-BDF8-7A7F-B636A4AFAC21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1983453" cy="9541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Actor Partner model (G&amp;G)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210D8A-DB9D-3BEC-8BC5-D234ED43E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838B58E-F8CF-BDC8-3FD8-4AA3AFEDA0FC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35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2E7635-C8D9-DA4F-941B-5AE20A702B84}"/>
              </a:ext>
            </a:extLst>
          </p:cNvPr>
          <p:cNvSpPr txBox="1"/>
          <p:nvPr/>
        </p:nvSpPr>
        <p:spPr>
          <a:xfrm>
            <a:off x="208548" y="4256170"/>
            <a:ext cx="1158776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“An actor effect, which represents the extent to which a dyad member's (the "actor") standing on variable X determines that actor's standing on variable Y, and a partner effect, which represents the extent to which the partner's standing on X determines the actor's standing on Y.” “Following the structural model illustrated in Figure 9.5 leads to the interpretation of the (semi-partial) pairwise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rxy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as the "actor correlation“ and the (semi-partial) pairwise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rxy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' as the "partner correlation".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9F52EE1-FC6B-77F3-773A-12E7A9FE9A6A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4866996" y="1755111"/>
            <a:ext cx="3312713" cy="1672937"/>
          </a:xfrm>
          <a:prstGeom prst="straightConnector1">
            <a:avLst/>
          </a:prstGeom>
          <a:ln w="38100">
            <a:prstDash val="solid"/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6F65CC57-6BE9-96BE-8E57-47362EC120FF}"/>
              </a:ext>
            </a:extLst>
          </p:cNvPr>
          <p:cNvCxnSpPr>
            <a:cxnSpLocks/>
            <a:stCxn id="6" idx="1"/>
            <a:endCxn id="4" idx="1"/>
          </p:cNvCxnSpPr>
          <p:nvPr/>
        </p:nvCxnSpPr>
        <p:spPr>
          <a:xfrm rot="10800000" flipV="1">
            <a:off x="941040" y="1630416"/>
            <a:ext cx="781435" cy="1797632"/>
          </a:xfrm>
          <a:prstGeom prst="curvedConnector3">
            <a:avLst>
              <a:gd name="adj1" fmla="val 129254"/>
            </a:avLst>
          </a:prstGeom>
          <a:ln w="38100">
            <a:solidFill>
              <a:srgbClr val="C00000"/>
            </a:solidFill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979FF98-E1BF-2DB8-5D4E-F9ACEF4E524F}"/>
              </a:ext>
            </a:extLst>
          </p:cNvPr>
          <p:cNvSpPr txBox="1"/>
          <p:nvPr/>
        </p:nvSpPr>
        <p:spPr>
          <a:xfrm>
            <a:off x="0" y="6158073"/>
            <a:ext cx="119834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Gonzalez, R., &amp; Griffin, D. (2000). On the statistics of interdependence: Treating dyadic data with respect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https://drive.google.com/file/d/1z3I7NjKL7RKAhKNhsOfTAvajLkPuESsh/view?usp=share_link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In W. Ickes &amp; S. Duck (Eds.), </a:t>
            </a:r>
          </a:p>
          <a:p>
            <a:pPr marR="0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The Social Psychology of Personal Relationships (pp. 271-301).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7823D02-A2F3-D842-4D11-97AF0A7393D8}"/>
              </a:ext>
            </a:extLst>
          </p:cNvPr>
          <p:cNvSpPr/>
          <p:nvPr/>
        </p:nvSpPr>
        <p:spPr>
          <a:xfrm>
            <a:off x="5136713" y="1378682"/>
            <a:ext cx="1288483" cy="4507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-.08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.506</a:t>
            </a:r>
            <a:endParaRPr lang="el-GR" sz="3200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244D17-19B1-7F1A-A39A-AD4F1004985F}"/>
              </a:ext>
            </a:extLst>
          </p:cNvPr>
          <p:cNvSpPr/>
          <p:nvPr/>
        </p:nvSpPr>
        <p:spPr>
          <a:xfrm>
            <a:off x="5408591" y="2575577"/>
            <a:ext cx="1288483" cy="45078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anchor="ctr" anchorCtr="0">
            <a:noAutofit/>
          </a:bodyPr>
          <a:lstStyle/>
          <a:p>
            <a:pPr algn="ctr"/>
            <a:r>
              <a:rPr lang="en-US" sz="32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-.21</a:t>
            </a:r>
            <a:r>
              <a:rPr lang="en-US" sz="3200" baseline="30000" dirty="0">
                <a:solidFill>
                  <a:srgbClr val="000000"/>
                </a:solidFill>
                <a:highlight>
                  <a:srgbClr val="99FFCC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.091</a:t>
            </a:r>
            <a:endParaRPr lang="el-GR" sz="3200" baseline="30000" dirty="0">
              <a:highlight>
                <a:srgbClr val="99FFCC"/>
              </a:highligh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8735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B4683D15-C1E0-3C90-1047-0DBDC41C7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375" y="3461325"/>
            <a:ext cx="3598316" cy="260922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5E5DB58-66E2-B2DC-0244-7844560839E4}"/>
              </a:ext>
            </a:extLst>
          </p:cNvPr>
          <p:cNvSpPr txBox="1"/>
          <p:nvPr/>
        </p:nvSpPr>
        <p:spPr>
          <a:xfrm>
            <a:off x="6293225" y="1850337"/>
            <a:ext cx="56283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“If the individuals in the block share no common causes of A or Y , as in the DAG in Figure 4, then </a:t>
            </a:r>
            <a:r>
              <a:rPr lang="en-US" sz="2400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400" b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400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 suffices to block the backdoor paths from Ai to Yi</a:t>
            </a:r>
          </a:p>
          <a:p>
            <a:pPr algn="l"/>
            <a:r>
              <a:rPr lang="en-US" sz="2400" b="0" i="0" u="none" strike="noStrike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from </a:t>
            </a:r>
            <a:r>
              <a:rPr lang="en-US" sz="2400" b="0" i="0" u="none" strike="noStrike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Aj</a:t>
            </a:r>
            <a:r>
              <a:rPr lang="en-US" sz="2400" b="0" i="0" u="none" strike="noStrike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Yi </a:t>
            </a:r>
            <a:r>
              <a:rPr lang="en-US" sz="2400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and, therefore, exchangeability for the effect of </a:t>
            </a:r>
            <a:r>
              <a:rPr lang="en-US" sz="2400" b="1" i="0" u="none" strike="noStrike" dirty="0">
                <a:latin typeface="Copperplate Gothic Bold" panose="020E0705020206020404" pitchFamily="34" charset="0"/>
                <a:cs typeface="Arial" panose="020B0604020202020204" pitchFamily="34" charset="0"/>
              </a:rPr>
              <a:t>A</a:t>
            </a:r>
            <a:r>
              <a:rPr lang="en-US" sz="2400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 on Yi holds conditional on Ci.</a:t>
            </a:r>
          </a:p>
          <a:p>
            <a:pPr algn="l"/>
            <a:r>
              <a:rPr lang="en-US" sz="2400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That is, Yi(ai, </a:t>
            </a:r>
            <a:r>
              <a:rPr lang="en-US" sz="2400" b="0" i="0" u="none" strike="noStrike" dirty="0" err="1">
                <a:latin typeface="Arial" panose="020B0604020202020204" pitchFamily="34" charset="0"/>
                <a:cs typeface="Arial" panose="020B0604020202020204" pitchFamily="34" charset="0"/>
              </a:rPr>
              <a:t>aj</a:t>
            </a:r>
            <a:r>
              <a:rPr lang="en-US" sz="2400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 ) </a:t>
            </a:r>
            <a:r>
              <a:rPr lang="en-US" sz="2400" b="0" i="0" dirty="0">
                <a:solidFill>
                  <a:srgbClr val="232629"/>
                </a:solidFill>
                <a:effectLst/>
                <a:latin typeface="-apple-system"/>
              </a:rPr>
              <a:t>∐ </a:t>
            </a:r>
            <a:r>
              <a:rPr lang="en-US" sz="2400" b="1" i="0" u="none" strike="noStrike" dirty="0">
                <a:latin typeface="Copperplate Gothic Bold" panose="020E0705020206020404" pitchFamily="34" charset="0"/>
                <a:cs typeface="Arial" panose="020B0604020202020204" pitchFamily="34" charset="0"/>
              </a:rPr>
              <a:t>A </a:t>
            </a:r>
            <a:r>
              <a:rPr lang="en-US" sz="2400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|Ci 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for all </a:t>
            </a:r>
            <a:r>
              <a:rPr lang="en-US" sz="2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.” [1]:565 </a:t>
            </a:r>
            <a:r>
              <a:rPr lang="en-US" sz="2400" b="0" i="1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[subscripts upgraded for clarity]</a:t>
            </a:r>
            <a:endParaRPr lang="en-US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273056-DD0D-AC6F-BDE3-0364795C2F01}"/>
              </a:ext>
            </a:extLst>
          </p:cNvPr>
          <p:cNvSpPr txBox="1">
            <a:spLocks/>
          </p:cNvSpPr>
          <p:nvPr/>
        </p:nvSpPr>
        <p:spPr>
          <a:xfrm>
            <a:off x="104775" y="59901"/>
            <a:ext cx="11982450" cy="5925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Interference and causal issues</a:t>
            </a: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133283F8-2EE7-082E-3A62-512D63008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58502"/>
            <a:ext cx="1219200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None/>
            </a:pPr>
            <a:r>
              <a:rPr lang="en-US" sz="1300" dirty="0"/>
              <a:t>1. Ogburn, E. L., &amp; </a:t>
            </a:r>
            <a:r>
              <a:rPr lang="en-US" sz="1300" dirty="0" err="1"/>
              <a:t>VanderWeele</a:t>
            </a:r>
            <a:r>
              <a:rPr lang="en-US" sz="1300" dirty="0"/>
              <a:t>, T. J. (2014). Causal Diagrams for Interference. Statistical Science, 29(4), 559-578.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F54746-D108-2AB7-F3DC-9CF5557EC5DA}"/>
              </a:ext>
            </a:extLst>
          </p:cNvPr>
          <p:cNvSpPr txBox="1"/>
          <p:nvPr/>
        </p:nvSpPr>
        <p:spPr>
          <a:xfrm>
            <a:off x="2132528" y="4527993"/>
            <a:ext cx="100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Times-Roman"/>
              </a:rPr>
              <a:t>FIG. 4.</a:t>
            </a:r>
            <a:endParaRPr lang="en-US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5525C8C-0C3A-EABE-6288-AB252479D583}"/>
              </a:ext>
            </a:extLst>
          </p:cNvPr>
          <p:cNvSpPr txBox="1"/>
          <p:nvPr/>
        </p:nvSpPr>
        <p:spPr>
          <a:xfrm>
            <a:off x="556115" y="637448"/>
            <a:ext cx="5418301" cy="29680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Times-Roman"/>
              </a:rPr>
              <a:t>“The principles of covariate control in the presence of interference are straightforward: like in the case of no interference, they follow from the fact that </a:t>
            </a:r>
            <a:r>
              <a:rPr lang="en-US" sz="1800" b="1" i="0" u="none" strike="noStrike" baseline="0" dirty="0">
                <a:latin typeface="Times-Roman"/>
              </a:rPr>
              <a:t>all backdoor paths from treatment to outcome must be blocked by a measured set of covariates</a:t>
            </a:r>
            <a:r>
              <a:rPr lang="en-US" sz="1800" b="0" i="0" u="none" strike="noStrike" baseline="0" dirty="0">
                <a:latin typeface="Times-Roman"/>
              </a:rPr>
              <a:t>. </a:t>
            </a: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However, without taking the time to draw the operative causal DAG with interference it is easy to make mistakes, like  controlling only for individual-level covariates when block-level covariates are necessary to identify the causal effect of interest.” [1]:565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595229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DF2B254-D554-668E-3109-18EAA4B88E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9745" y="3378038"/>
            <a:ext cx="4283561" cy="3180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0E0338-D83D-3120-8467-A961E13A49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172" y="3887124"/>
            <a:ext cx="3665215" cy="267137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5E5DB58-66E2-B2DC-0244-7844560839E4}"/>
              </a:ext>
            </a:extLst>
          </p:cNvPr>
          <p:cNvSpPr txBox="1"/>
          <p:nvPr/>
        </p:nvSpPr>
        <p:spPr>
          <a:xfrm>
            <a:off x="258184" y="537882"/>
            <a:ext cx="1166341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“If </a:t>
            </a:r>
            <a:r>
              <a:rPr lang="en-US" sz="2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400" b="0" i="0" u="none" strike="noStrike" dirty="0" err="1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is a direct cause of Y</a:t>
            </a:r>
            <a:r>
              <a:rPr lang="en-US" sz="2400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2400" b="0" i="0" u="none" strike="noStrike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= j , as in </a:t>
            </a:r>
            <a:r>
              <a:rPr lang="en-US" sz="2400" b="0" i="0" u="none" strike="noStrike" baseline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5(a)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, then exchangeability for the effect of A on Yi necessitates block- and not just individual-level covariates. </a:t>
            </a:r>
          </a:p>
          <a:p>
            <a:pPr algn="l"/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Even if each individual’s treatment is randomized conditional on his own covariates (this corresponds to the absence of arrows </a:t>
            </a:r>
            <a:r>
              <a:rPr lang="en-US" sz="2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400" b="0" i="0" u="none" strike="noStrike" dirty="0" err="1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to A</a:t>
            </a:r>
            <a:r>
              <a:rPr lang="en-US" sz="2400" b="0" i="0" u="none" strike="noStrike" dirty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for </a:t>
            </a:r>
            <a:r>
              <a:rPr lang="en-US" sz="2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= j on the DAG), there is still a backdoor path from </a:t>
            </a:r>
            <a:r>
              <a:rPr lang="en-US" sz="2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Aj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to Yi via </a:t>
            </a:r>
            <a:r>
              <a:rPr lang="en-US" sz="2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2400" b="0" i="0" u="none" strike="noStrike" dirty="0" err="1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and, somewhat  counterintuitively, it is necessary to control for </a:t>
            </a:r>
            <a:r>
              <a:rPr lang="en-US" sz="2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Cj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in addition to Ci in any model for the effect of A on Yi. </a:t>
            </a:r>
          </a:p>
          <a:p>
            <a:pPr algn="l"/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On the other hand, if </a:t>
            </a:r>
            <a:r>
              <a:rPr lang="en-US" sz="2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Cj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directly affects Ai but not Yi for </a:t>
            </a:r>
            <a:r>
              <a:rPr lang="en-US" sz="2400" b="0" i="0" u="none" strike="noStrike" baseline="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 = j , as in </a:t>
            </a:r>
            <a:r>
              <a:rPr lang="en-US" sz="2400" b="0" i="0" u="none" strike="noStrike" baseline="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5(b)</a:t>
            </a:r>
            <a:r>
              <a:rPr lang="en-US" sz="2400" b="0" i="0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, then for exchangeability for the effect of A on Yi it suffices to condition only on Ci .” [1]:565</a:t>
            </a:r>
          </a:p>
          <a:p>
            <a:pPr algn="l"/>
            <a:r>
              <a:rPr lang="en-US" sz="2400" b="0" i="1" u="none" strike="noStrike" baseline="0" dirty="0">
                <a:latin typeface="Arial" panose="020B0604020202020204" pitchFamily="34" charset="0"/>
                <a:cs typeface="Arial" panose="020B0604020202020204" pitchFamily="34" charset="0"/>
              </a:rPr>
              <a:t>[subscripts upgraded for clarity]</a:t>
            </a:r>
            <a:endParaRPr lang="en-US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273056-DD0D-AC6F-BDE3-0364795C2F01}"/>
              </a:ext>
            </a:extLst>
          </p:cNvPr>
          <p:cNvSpPr txBox="1">
            <a:spLocks/>
          </p:cNvSpPr>
          <p:nvPr/>
        </p:nvSpPr>
        <p:spPr>
          <a:xfrm>
            <a:off x="104775" y="59901"/>
            <a:ext cx="11982450" cy="5925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Interference and causal issues</a:t>
            </a: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133283F8-2EE7-082E-3A62-512D63008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58502"/>
            <a:ext cx="1219200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None/>
            </a:pPr>
            <a:r>
              <a:rPr lang="en-US" sz="1300" dirty="0"/>
              <a:t>1. Ogburn, E. L., &amp; </a:t>
            </a:r>
            <a:r>
              <a:rPr lang="en-US" sz="1300" dirty="0" err="1"/>
              <a:t>VanderWeele</a:t>
            </a:r>
            <a:r>
              <a:rPr lang="en-US" sz="1300" dirty="0"/>
              <a:t>, T. J. (2014). Causal Diagrams for Interference. Statistical Science, 29(4), 559-578.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F54746-D108-2AB7-F3DC-9CF5557EC5DA}"/>
              </a:ext>
            </a:extLst>
          </p:cNvPr>
          <p:cNvSpPr txBox="1"/>
          <p:nvPr/>
        </p:nvSpPr>
        <p:spPr>
          <a:xfrm>
            <a:off x="3414551" y="4945814"/>
            <a:ext cx="1001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Times-Roman"/>
              </a:rPr>
              <a:t>FIG. 5.a.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29C1E6-BA72-451F-3DBD-F4FE17648CC5}"/>
              </a:ext>
            </a:extLst>
          </p:cNvPr>
          <p:cNvSpPr txBox="1"/>
          <p:nvPr/>
        </p:nvSpPr>
        <p:spPr>
          <a:xfrm>
            <a:off x="7121448" y="4887020"/>
            <a:ext cx="11865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0" i="0" u="none" strike="noStrike" baseline="0" dirty="0">
                <a:latin typeface="Times-Roman"/>
              </a:rPr>
              <a:t>FIG. 5.b.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34071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>
            <a:extLst>
              <a:ext uri="{FF2B5EF4-FFF2-40B4-BE49-F238E27FC236}">
                <a16:creationId xmlns:a16="http://schemas.microsoft.com/office/drawing/2014/main" id="{15E5DB58-66E2-B2DC-0244-7844560839E4}"/>
              </a:ext>
            </a:extLst>
          </p:cNvPr>
          <p:cNvSpPr txBox="1"/>
          <p:nvPr/>
        </p:nvSpPr>
        <p:spPr>
          <a:xfrm>
            <a:off x="6535574" y="744008"/>
            <a:ext cx="5418301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800" b="1" u="none" strike="noStrike" baseline="0" dirty="0">
                <a:latin typeface="Times-Roman"/>
              </a:rPr>
              <a:t>Direct interference</a:t>
            </a:r>
          </a:p>
          <a:p>
            <a:pPr algn="l"/>
            <a:r>
              <a:rPr lang="en-US" dirty="0">
                <a:latin typeface="Times-Roman"/>
              </a:rPr>
              <a:t>“</a:t>
            </a:r>
            <a:r>
              <a:rPr lang="en-US" sz="1800" b="0" i="0" u="none" strike="noStrike" baseline="0" dirty="0">
                <a:latin typeface="Times-Roman"/>
              </a:rPr>
              <a:t>if individual </a:t>
            </a:r>
            <a:r>
              <a:rPr lang="en-US" sz="1800" b="0" i="1" u="none" strike="noStrike" baseline="0" dirty="0" err="1">
                <a:latin typeface="MTMI"/>
              </a:rPr>
              <a:t>i</a:t>
            </a:r>
            <a:r>
              <a:rPr lang="en-US" sz="1800" b="0" i="1" u="none" strike="noStrike" baseline="0" dirty="0">
                <a:latin typeface="MTMI"/>
              </a:rPr>
              <a:t> </a:t>
            </a:r>
            <a:r>
              <a:rPr lang="en-US" sz="1800" b="0" i="0" u="none" strike="noStrike" baseline="0" dirty="0">
                <a:latin typeface="Times-Roman"/>
              </a:rPr>
              <a:t>receives treatment and individual </a:t>
            </a:r>
            <a:r>
              <a:rPr lang="en-US" sz="1800" b="0" i="1" u="none" strike="noStrike" baseline="0" dirty="0">
                <a:latin typeface="MTMI"/>
              </a:rPr>
              <a:t>j </a:t>
            </a:r>
            <a:r>
              <a:rPr lang="en-US" sz="1800" b="0" i="0" u="none" strike="noStrike" baseline="0" dirty="0">
                <a:latin typeface="Times-Roman"/>
              </a:rPr>
              <a:t>does</a:t>
            </a: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not, individual </a:t>
            </a:r>
            <a:r>
              <a:rPr lang="en-US" sz="1800" b="0" i="1" u="none" strike="noStrike" baseline="0" dirty="0">
                <a:latin typeface="MTMI"/>
              </a:rPr>
              <a:t>j </a:t>
            </a:r>
            <a:r>
              <a:rPr lang="en-US" sz="1800" b="0" i="0" u="none" strike="noStrike" baseline="0" dirty="0">
                <a:latin typeface="Times-Roman"/>
              </a:rPr>
              <a:t>may be nevertheless be exposed to the</a:t>
            </a: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treatment of individual </a:t>
            </a:r>
            <a:r>
              <a:rPr lang="en-US" sz="1800" b="0" i="1" u="none" strike="noStrike" baseline="0" dirty="0" err="1">
                <a:latin typeface="MTMI"/>
              </a:rPr>
              <a:t>i</a:t>
            </a:r>
            <a:r>
              <a:rPr lang="en-US" dirty="0">
                <a:latin typeface="Times-Roman"/>
              </a:rPr>
              <a:t>”</a:t>
            </a:r>
          </a:p>
          <a:p>
            <a:pPr algn="l"/>
            <a:endParaRPr lang="en-US" dirty="0">
              <a:latin typeface="Times-Roman"/>
            </a:endParaRPr>
          </a:p>
          <a:p>
            <a:pPr algn="l"/>
            <a:r>
              <a:rPr lang="en-US" sz="1800" b="1" u="none" strike="noStrike" baseline="0" dirty="0">
                <a:latin typeface="Times-Italic"/>
              </a:rPr>
              <a:t>Interference by contagion </a:t>
            </a: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Via the first individual’s outcome - It does not represent a direct causal pathway from the exposed individual to another individual’s outcome, but rather a pathway mediated by the outcome of the exposed individual.</a:t>
            </a:r>
          </a:p>
          <a:p>
            <a:pPr algn="l"/>
            <a:endParaRPr lang="en-US" dirty="0">
              <a:latin typeface="Times-Roman"/>
            </a:endParaRPr>
          </a:p>
          <a:p>
            <a:pPr algn="l"/>
            <a:r>
              <a:rPr lang="en-US" sz="1800" b="1" u="none" strike="noStrike" baseline="0" dirty="0">
                <a:latin typeface="Times-Roman"/>
              </a:rPr>
              <a:t>Allocational interference</a:t>
            </a: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Treatment in this setting allocates individuals to groups; through interactions within a group individuals’  characteristics may affect one another. </a:t>
            </a: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“An example that often arises in the social science literature is the allocation of children to schools or of children to classrooms within schools”</a:t>
            </a:r>
          </a:p>
          <a:p>
            <a:pPr algn="l"/>
            <a:r>
              <a:rPr lang="en-US" sz="1800" b="0" i="0" u="none" strike="noStrike" baseline="0" dirty="0">
                <a:latin typeface="Times-Roman"/>
              </a:rPr>
              <a:t>[1]:565</a:t>
            </a:r>
            <a:endParaRPr lang="en-US" sz="16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273056-DD0D-AC6F-BDE3-0364795C2F01}"/>
              </a:ext>
            </a:extLst>
          </p:cNvPr>
          <p:cNvSpPr txBox="1">
            <a:spLocks/>
          </p:cNvSpPr>
          <p:nvPr/>
        </p:nvSpPr>
        <p:spPr>
          <a:xfrm>
            <a:off x="104775" y="59901"/>
            <a:ext cx="11982450" cy="5925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Spatial interference: interference by contagion?</a:t>
            </a: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133283F8-2EE7-082E-3A62-512D63008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558502"/>
            <a:ext cx="1219200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buNone/>
            </a:pPr>
            <a:r>
              <a:rPr lang="en-US" sz="1300" dirty="0"/>
              <a:t>1. Ogburn, E. L., &amp; </a:t>
            </a:r>
            <a:r>
              <a:rPr lang="en-US" sz="1300" dirty="0" err="1"/>
              <a:t>VanderWeele</a:t>
            </a:r>
            <a:r>
              <a:rPr lang="en-US" sz="1300" dirty="0"/>
              <a:t>, T. J. (2014). Causal Diagrams for Interference. Statistical Science, 29(4), 559-578. </a:t>
            </a:r>
          </a:p>
        </p:txBody>
      </p:sp>
      <p:sp>
        <p:nvSpPr>
          <p:cNvPr id="4" name="Oval 11">
            <a:extLst>
              <a:ext uri="{FF2B5EF4-FFF2-40B4-BE49-F238E27FC236}">
                <a16:creationId xmlns:a16="http://schemas.microsoft.com/office/drawing/2014/main" id="{0CF2A57B-8CF8-7315-3D0E-27C45DFCE4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8421" y="2977355"/>
            <a:ext cx="2456426" cy="1024490"/>
          </a:xfrm>
          <a:prstGeom prst="ellipse">
            <a:avLst/>
          </a:prstGeom>
          <a:noFill/>
          <a:ln w="38100">
            <a:noFill/>
            <a:round/>
            <a:headEnd/>
            <a:tailEnd/>
          </a:ln>
        </p:spPr>
        <p:txBody>
          <a:bodyPr wrap="none" lIns="0" tIns="0" rIns="0" bIns="0" anchor="t" anchorCtr="0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dirty="0" err="1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sz="4400" baseline="-25000" dirty="0" err="1">
                <a:latin typeface="Times New Roman" pitchFamily="18" charset="0"/>
                <a:cs typeface="Times New Roman" pitchFamily="18" charset="0"/>
              </a:rPr>
              <a:t>neighbors</a:t>
            </a:r>
            <a:r>
              <a:rPr lang="en-US" sz="4400" baseline="-25000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4400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4400" baseline="-25000" dirty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sp>
        <p:nvSpPr>
          <p:cNvPr id="5" name="Oval 11">
            <a:extLst>
              <a:ext uri="{FF2B5EF4-FFF2-40B4-BE49-F238E27FC236}">
                <a16:creationId xmlns:a16="http://schemas.microsoft.com/office/drawing/2014/main" id="{2B4E1457-B3F6-C0B4-4071-74EECD4A2E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86634" y="1357123"/>
            <a:ext cx="670307" cy="558799"/>
          </a:xfrm>
          <a:prstGeom prst="ellipse">
            <a:avLst/>
          </a:prstGeom>
          <a:noFill/>
          <a:ln w="38100">
            <a:noFill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dirty="0">
                <a:latin typeface="Times New Roman" pitchFamily="18" charset="0"/>
                <a:cs typeface="Times New Roman" pitchFamily="18" charset="0"/>
              </a:rPr>
              <a:t>X</a:t>
            </a:r>
            <a:r>
              <a:rPr lang="en-US" sz="4400" baseline="-25000" dirty="0">
                <a:latin typeface="Times New Roman" pitchFamily="18" charset="0"/>
                <a:cs typeface="Times New Roman" pitchFamily="18" charset="0"/>
              </a:rPr>
              <a:t>i</a:t>
            </a:r>
          </a:p>
        </p:txBody>
      </p:sp>
      <p:cxnSp>
        <p:nvCxnSpPr>
          <p:cNvPr id="6" name="AutoShape 48">
            <a:extLst>
              <a:ext uri="{FF2B5EF4-FFF2-40B4-BE49-F238E27FC236}">
                <a16:creationId xmlns:a16="http://schemas.microsoft.com/office/drawing/2014/main" id="{B3D96E6E-4F4C-60F8-0884-A8D391D43646}"/>
              </a:ext>
            </a:extLst>
          </p:cNvPr>
          <p:cNvCxnSpPr>
            <a:cxnSpLocks noChangeShapeType="1"/>
            <a:stCxn id="10" idx="0"/>
            <a:endCxn id="11" idx="4"/>
          </p:cNvCxnSpPr>
          <p:nvPr/>
        </p:nvCxnSpPr>
        <p:spPr bwMode="auto">
          <a:xfrm flipV="1">
            <a:off x="4867787" y="1872901"/>
            <a:ext cx="453488" cy="1104454"/>
          </a:xfrm>
          <a:prstGeom prst="straightConnector1">
            <a:avLst/>
          </a:prstGeom>
          <a:noFill/>
          <a:ln w="50800" cmpd="dbl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/>
            <a:tailEnd type="stealth" w="lg" len="lg"/>
          </a:ln>
        </p:spPr>
      </p:cxnSp>
      <p:sp>
        <p:nvSpPr>
          <p:cNvPr id="10" name="Oval 11">
            <a:extLst>
              <a:ext uri="{FF2B5EF4-FFF2-40B4-BE49-F238E27FC236}">
                <a16:creationId xmlns:a16="http://schemas.microsoft.com/office/drawing/2014/main" id="{E9D671BF-6EF2-7499-B81F-9D916B3685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9574" y="2977355"/>
            <a:ext cx="2456426" cy="1024490"/>
          </a:xfrm>
          <a:prstGeom prst="ellipse">
            <a:avLst/>
          </a:prstGeom>
          <a:noFill/>
          <a:ln w="38100">
            <a:noFill/>
            <a:round/>
            <a:headEnd/>
            <a:tailEnd/>
          </a:ln>
        </p:spPr>
        <p:txBody>
          <a:bodyPr wrap="none" lIns="0" tIns="0" rIns="0" bIns="0" anchor="t" anchorCtr="0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dirty="0" err="1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US" sz="4400" baseline="-25000" dirty="0" err="1">
                <a:latin typeface="Times New Roman" pitchFamily="18" charset="0"/>
                <a:cs typeface="Times New Roman" pitchFamily="18" charset="0"/>
              </a:rPr>
              <a:t>neighbors</a:t>
            </a:r>
            <a:r>
              <a:rPr lang="en-US" sz="4400" baseline="-25000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4400" baseline="-25000" dirty="0" err="1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sz="4400" baseline="-25000" dirty="0">
                <a:latin typeface="Times New Roman" pitchFamily="18" charset="0"/>
                <a:cs typeface="Times New Roman" pitchFamily="18" charset="0"/>
              </a:rPr>
              <a:t>)</a:t>
            </a:r>
          </a:p>
        </p:txBody>
      </p:sp>
      <p:sp>
        <p:nvSpPr>
          <p:cNvPr id="11" name="Oval 11">
            <a:extLst>
              <a:ext uri="{FF2B5EF4-FFF2-40B4-BE49-F238E27FC236}">
                <a16:creationId xmlns:a16="http://schemas.microsoft.com/office/drawing/2014/main" id="{101EB2F5-8F75-4107-8733-FAF922AB5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6121" y="1314102"/>
            <a:ext cx="670307" cy="558799"/>
          </a:xfrm>
          <a:prstGeom prst="ellipse">
            <a:avLst/>
          </a:prstGeom>
          <a:noFill/>
          <a:ln w="38100">
            <a:noFill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dirty="0">
                <a:latin typeface="Times New Roman" pitchFamily="18" charset="0"/>
                <a:cs typeface="Times New Roman" pitchFamily="18" charset="0"/>
              </a:rPr>
              <a:t>Y</a:t>
            </a:r>
            <a:r>
              <a:rPr lang="en-US" sz="4400" baseline="-25000" dirty="0">
                <a:latin typeface="Times New Roman" pitchFamily="18" charset="0"/>
                <a:cs typeface="Times New Roman" pitchFamily="18" charset="0"/>
              </a:rPr>
              <a:t>i</a:t>
            </a:r>
          </a:p>
        </p:txBody>
      </p:sp>
      <p:cxnSp>
        <p:nvCxnSpPr>
          <p:cNvPr id="16" name="AutoShape 48">
            <a:extLst>
              <a:ext uri="{FF2B5EF4-FFF2-40B4-BE49-F238E27FC236}">
                <a16:creationId xmlns:a16="http://schemas.microsoft.com/office/drawing/2014/main" id="{727EE1DD-8AAE-EA5E-3B19-5F80C572B9DD}"/>
              </a:ext>
            </a:extLst>
          </p:cNvPr>
          <p:cNvCxnSpPr>
            <a:cxnSpLocks noChangeShapeType="1"/>
            <a:stCxn id="4" idx="0"/>
            <a:endCxn id="5" idx="4"/>
          </p:cNvCxnSpPr>
          <p:nvPr/>
        </p:nvCxnSpPr>
        <p:spPr bwMode="auto">
          <a:xfrm flipV="1">
            <a:off x="2086634" y="1915922"/>
            <a:ext cx="335154" cy="1061433"/>
          </a:xfrm>
          <a:prstGeom prst="straightConnector1">
            <a:avLst/>
          </a:prstGeom>
          <a:noFill/>
          <a:ln w="50800" cmpd="dbl">
            <a:solidFill>
              <a:schemeClr val="tx1">
                <a:lumMod val="85000"/>
                <a:lumOff val="15000"/>
              </a:schemeClr>
            </a:solidFill>
            <a:prstDash val="solid"/>
            <a:round/>
            <a:headEnd/>
            <a:tailEnd type="stealth" w="lg" len="lg"/>
          </a:ln>
        </p:spPr>
      </p:cxnSp>
      <p:cxnSp>
        <p:nvCxnSpPr>
          <p:cNvPr id="20" name="AutoShape 48">
            <a:extLst>
              <a:ext uri="{FF2B5EF4-FFF2-40B4-BE49-F238E27FC236}">
                <a16:creationId xmlns:a16="http://schemas.microsoft.com/office/drawing/2014/main" id="{A060A690-7A96-50B1-19F6-F3EAE1663533}"/>
              </a:ext>
            </a:extLst>
          </p:cNvPr>
          <p:cNvCxnSpPr>
            <a:cxnSpLocks noChangeShapeType="1"/>
            <a:stCxn id="5" idx="6"/>
            <a:endCxn id="11" idx="2"/>
          </p:cNvCxnSpPr>
          <p:nvPr/>
        </p:nvCxnSpPr>
        <p:spPr bwMode="auto">
          <a:xfrm flipV="1">
            <a:off x="2756941" y="1593502"/>
            <a:ext cx="2229180" cy="43021"/>
          </a:xfrm>
          <a:prstGeom prst="straightConnector1">
            <a:avLst/>
          </a:prstGeom>
          <a:noFill/>
          <a:ln w="50800">
            <a:solidFill>
              <a:schemeClr val="tx1">
                <a:lumMod val="85000"/>
                <a:lumOff val="15000"/>
              </a:schemeClr>
            </a:solidFill>
            <a:round/>
            <a:headEnd/>
            <a:tailEnd type="stealth" w="lg" len="lg"/>
          </a:ln>
        </p:spPr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0BE0CA04-1072-DFFF-FD06-E175A3A91C62}"/>
              </a:ext>
            </a:extLst>
          </p:cNvPr>
          <p:cNvCxnSpPr>
            <a:cxnSpLocks/>
            <a:stCxn id="4" idx="4"/>
            <a:endCxn id="10" idx="4"/>
          </p:cNvCxnSpPr>
          <p:nvPr/>
        </p:nvCxnSpPr>
        <p:spPr>
          <a:xfrm rot="16200000" flipH="1">
            <a:off x="3477210" y="2611268"/>
            <a:ext cx="12700" cy="2781153"/>
          </a:xfrm>
          <a:prstGeom prst="curvedConnector3">
            <a:avLst>
              <a:gd name="adj1" fmla="val 3240008"/>
            </a:avLst>
          </a:prstGeom>
          <a:ln w="25400"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A095BEB-9315-C1BB-9867-000889154CF2}"/>
              </a:ext>
            </a:extLst>
          </p:cNvPr>
          <p:cNvSpPr txBox="1"/>
          <p:nvPr/>
        </p:nvSpPr>
        <p:spPr>
          <a:xfrm>
            <a:off x="3256979" y="4211941"/>
            <a:ext cx="292619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latin typeface="Times-Roman"/>
              </a:rPr>
              <a:t>?</a:t>
            </a:r>
            <a:endParaRPr lang="en-US" sz="16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729FD4-058A-728C-3012-DB09FF9EE13B}"/>
              </a:ext>
            </a:extLst>
          </p:cNvPr>
          <p:cNvSpPr txBox="1"/>
          <p:nvPr/>
        </p:nvSpPr>
        <p:spPr>
          <a:xfrm>
            <a:off x="3467832" y="1453680"/>
            <a:ext cx="754953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l"/>
            <a:r>
              <a:rPr lang="en-US" sz="1800" b="1" i="0" u="none" strike="noStrike" baseline="0" dirty="0">
                <a:latin typeface="Times-Roman"/>
              </a:rPr>
              <a:t>effect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1136660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7A3B2359-0286-386D-DFCC-B6AA45A42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2273"/>
            <a:ext cx="12192000" cy="497345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93781C3-495F-F370-90DF-CF0E103B5AF9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11983453" cy="95410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Gonzalez &amp; Griffin extensions possible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8F52F-1AB5-3408-8F17-96F65C859992}"/>
              </a:ext>
            </a:extLst>
          </p:cNvPr>
          <p:cNvSpPr txBox="1"/>
          <p:nvPr/>
        </p:nvSpPr>
        <p:spPr>
          <a:xfrm>
            <a:off x="0" y="6158073"/>
            <a:ext cx="119834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Gonzalez, R., &amp; Griffin, D. (2000). On the statistics of interdependence: Treating dyadic data with respect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https://drive.google.com/file/d/1z3I7NjKL7RKAhKNhsOfTAvajLkPuESsh/view?usp=share_link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In W. Ickes &amp; S. Duck (Eds.), </a:t>
            </a:r>
          </a:p>
          <a:p>
            <a:pPr marR="0"/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The Social Psychology of Personal Relationships (pp. 271-301).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E466333-316A-36FE-BC19-F3AD06F962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63575A6C-611A-84A5-8663-2DB9B0460AAF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39</a:t>
            </a:fld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AB25E7D-BAD6-F66F-9E1E-C25F9816A656}"/>
              </a:ext>
            </a:extLst>
          </p:cNvPr>
          <p:cNvSpPr txBox="1">
            <a:spLocks/>
          </p:cNvSpPr>
          <p:nvPr/>
        </p:nvSpPr>
        <p:spPr>
          <a:xfrm>
            <a:off x="4442791" y="4364173"/>
            <a:ext cx="3916018" cy="9541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i="0" u="none" strike="noStrike" baseline="0" dirty="0">
                <a:latin typeface="Arial" panose="020B0604020202020204" pitchFamily="34" charset="0"/>
              </a:rPr>
              <a:t>Figure 9.3 </a:t>
            </a:r>
            <a:r>
              <a:rPr lang="en-US" sz="1800" b="0" i="0" u="none" strike="noStrike" baseline="0" dirty="0">
                <a:latin typeface="Times New Roman" panose="02020603050405020304" pitchFamily="18" charset="0"/>
              </a:rPr>
              <a:t>A latent variable model separating individual-level (unique) and dyad-level (shared) effects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45477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1C17A3-E372-65B0-D902-6F582CFB8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pic>
        <p:nvPicPr>
          <p:cNvPr id="1026" name="Picture 2">
            <a:hlinkClick r:id="rId3"/>
            <a:extLst>
              <a:ext uri="{FF2B5EF4-FFF2-40B4-BE49-F238E27FC236}">
                <a16:creationId xmlns:a16="http://schemas.microsoft.com/office/drawing/2014/main" id="{CC6EBF3E-2844-F367-BE4A-3578F30AC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93754"/>
            <a:ext cx="9898558" cy="5035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B73D1B0-392A-8FC8-2E71-3BDFDF19EB2A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1229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Why spatial analytics is needed	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2D765E-CE64-9BBB-6049-0A72149FF93D}"/>
              </a:ext>
            </a:extLst>
          </p:cNvPr>
          <p:cNvSpPr txBox="1"/>
          <p:nvPr/>
        </p:nvSpPr>
        <p:spPr>
          <a:xfrm>
            <a:off x="-1" y="6550224"/>
            <a:ext cx="967393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i="0" dirty="0">
                <a:solidFill>
                  <a:srgbClr val="2A2A2A"/>
                </a:solidFill>
                <a:effectLst/>
                <a:latin typeface="Merriweather" panose="00000500000000000000" pitchFamily="2" charset="0"/>
              </a:rPr>
              <a:t>Spatial perspectives in family health research </a:t>
            </a:r>
            <a:r>
              <a:rPr lang="en-US" sz="1400" dirty="0">
                <a:latin typeface="Segoe UI" panose="020B0502040204020203" pitchFamily="34" charset="0"/>
                <a:hlinkClick r:id="rId5"/>
              </a:rPr>
              <a:t>https://academic.oup.com/fampra/article/39/3/556/6463006</a:t>
            </a:r>
            <a:r>
              <a:rPr lang="en-US" sz="1400" dirty="0">
                <a:latin typeface="Segoe UI" panose="020B0502040204020203" pitchFamily="34" charset="0"/>
              </a:rPr>
              <a:t> </a:t>
            </a:r>
            <a:endParaRPr lang="en-US" sz="1400" i="1" dirty="0">
              <a:latin typeface="Segoe U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FBA886-9BDF-8F69-0058-F3A56B998F71}"/>
              </a:ext>
            </a:extLst>
          </p:cNvPr>
          <p:cNvSpPr txBox="1">
            <a:spLocks/>
          </p:cNvSpPr>
          <p:nvPr/>
        </p:nvSpPr>
        <p:spPr>
          <a:xfrm>
            <a:off x="11674366" y="6629686"/>
            <a:ext cx="440258" cy="2074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b="0" i="0" kern="1200">
                <a:solidFill>
                  <a:schemeClr val="accent1"/>
                </a:solidFill>
                <a:latin typeface="Arial Narrow" panose="020B0604020202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EA810E7C-020C-FA43-9CFD-DA754FFFF69E}" type="slidenum">
              <a:rPr lang="en-US" b="1" smtClean="0">
                <a:solidFill>
                  <a:srgbClr val="7030A0"/>
                </a:solidFill>
              </a:rPr>
              <a:pPr algn="r"/>
              <a:t>4</a:t>
            </a:fld>
            <a:endParaRPr 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5393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A05A38-573A-C481-D8E5-22265538D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75" y="3676650"/>
            <a:ext cx="1181100" cy="19492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AE92CE-6518-1CCC-E4B7-CCFBCF577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8931"/>
            <a:ext cx="3727845" cy="16402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B36313-522F-987D-716D-99078FEE7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6868" y="838931"/>
            <a:ext cx="3720460" cy="21968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8DD2960-938D-B738-984B-6B1F094B7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4157" y="513382"/>
            <a:ext cx="2922162" cy="2847975"/>
          </a:xfrm>
          <a:prstGeom prst="rect">
            <a:avLst/>
          </a:prstGeom>
        </p:spPr>
      </p:pic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C7E5FFDA-5DA5-6E73-9ED9-1272E30F8463}"/>
              </a:ext>
            </a:extLst>
          </p:cNvPr>
          <p:cNvCxnSpPr>
            <a:cxnSpLocks/>
          </p:cNvCxnSpPr>
          <p:nvPr/>
        </p:nvCxnSpPr>
        <p:spPr>
          <a:xfrm>
            <a:off x="3622236" y="1440788"/>
            <a:ext cx="510106" cy="218269"/>
          </a:xfrm>
          <a:prstGeom prst="curvedConnector3">
            <a:avLst>
              <a:gd name="adj1" fmla="val 50000"/>
            </a:avLst>
          </a:prstGeom>
          <a:ln w="254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2C7BCC13-CFC4-62A5-E2C2-D81C94F51379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 rot="5400000">
            <a:off x="4894904" y="2406587"/>
            <a:ext cx="472973" cy="1731416"/>
          </a:xfrm>
          <a:prstGeom prst="curvedConnector3">
            <a:avLst>
              <a:gd name="adj1" fmla="val 50000"/>
            </a:avLst>
          </a:prstGeom>
          <a:ln w="25400">
            <a:solidFill>
              <a:schemeClr val="accent2">
                <a:lumMod val="75000"/>
              </a:schemeClr>
            </a:solidFill>
            <a:headEnd w="med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6B153096-D3E8-C00C-73AE-B558733D2E39}"/>
              </a:ext>
            </a:extLst>
          </p:cNvPr>
          <p:cNvCxnSpPr>
            <a:cxnSpLocks/>
            <a:stCxn id="8" idx="2"/>
            <a:endCxn id="3" idx="0"/>
          </p:cNvCxnSpPr>
          <p:nvPr/>
        </p:nvCxnSpPr>
        <p:spPr>
          <a:xfrm rot="16200000" flipH="1">
            <a:off x="6344331" y="2688575"/>
            <a:ext cx="558589" cy="1253055"/>
          </a:xfrm>
          <a:prstGeom prst="curvedConnector3">
            <a:avLst>
              <a:gd name="adj1" fmla="val 50000"/>
            </a:avLst>
          </a:prstGeom>
          <a:ln w="254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Curved 39">
            <a:extLst>
              <a:ext uri="{FF2B5EF4-FFF2-40B4-BE49-F238E27FC236}">
                <a16:creationId xmlns:a16="http://schemas.microsoft.com/office/drawing/2014/main" id="{76CBA8C3-D930-EDD2-538A-77359710A461}"/>
              </a:ext>
            </a:extLst>
          </p:cNvPr>
          <p:cNvCxnSpPr>
            <a:cxnSpLocks/>
            <a:stCxn id="3" idx="3"/>
            <a:endCxn id="79" idx="1"/>
          </p:cNvCxnSpPr>
          <p:nvPr/>
        </p:nvCxnSpPr>
        <p:spPr>
          <a:xfrm flipV="1">
            <a:off x="8279859" y="4325148"/>
            <a:ext cx="1477637" cy="419760"/>
          </a:xfrm>
          <a:prstGeom prst="curvedConnector3">
            <a:avLst>
              <a:gd name="adj1" fmla="val 50000"/>
            </a:avLst>
          </a:prstGeom>
          <a:ln w="25400">
            <a:solidFill>
              <a:srgbClr val="00B05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Curved 41">
            <a:extLst>
              <a:ext uri="{FF2B5EF4-FFF2-40B4-BE49-F238E27FC236}">
                <a16:creationId xmlns:a16="http://schemas.microsoft.com/office/drawing/2014/main" id="{68CF44F7-1F01-B09F-1FE1-5E60B8C236A3}"/>
              </a:ext>
            </a:extLst>
          </p:cNvPr>
          <p:cNvCxnSpPr>
            <a:cxnSpLocks/>
            <a:stCxn id="10" idx="2"/>
            <a:endCxn id="79" idx="0"/>
          </p:cNvCxnSpPr>
          <p:nvPr/>
        </p:nvCxnSpPr>
        <p:spPr>
          <a:xfrm rot="16200000" flipH="1">
            <a:off x="9827093" y="3459502"/>
            <a:ext cx="745522" cy="549232"/>
          </a:xfrm>
          <a:prstGeom prst="curvedConnector3">
            <a:avLst>
              <a:gd name="adj1" fmla="val 50000"/>
            </a:avLst>
          </a:prstGeom>
          <a:ln w="25400">
            <a:solidFill>
              <a:srgbClr val="00B05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>
            <a:extLst>
              <a:ext uri="{FF2B5EF4-FFF2-40B4-BE49-F238E27FC236}">
                <a16:creationId xmlns:a16="http://schemas.microsoft.com/office/drawing/2014/main" id="{754F3C86-DEE1-FF98-E69F-D542FD3CB7E0}"/>
              </a:ext>
            </a:extLst>
          </p:cNvPr>
          <p:cNvSpPr txBox="1">
            <a:spLocks/>
          </p:cNvSpPr>
          <p:nvPr/>
        </p:nvSpPr>
        <p:spPr>
          <a:xfrm>
            <a:off x="209550" y="0"/>
            <a:ext cx="11982450" cy="5925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Gonzalez Griffin approach expanded to 1-to-many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EE7C02F-9AD1-7A57-A6DE-891678CFAA1A}"/>
              </a:ext>
            </a:extLst>
          </p:cNvPr>
          <p:cNvSpPr txBox="1"/>
          <p:nvPr/>
        </p:nvSpPr>
        <p:spPr>
          <a:xfrm>
            <a:off x="-1" y="6550223"/>
            <a:ext cx="121920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/>
            <a:r>
              <a:rPr lang="en-US" sz="1400" dirty="0">
                <a:latin typeface="Segoe UI" panose="020B0502040204020203" pitchFamily="34" charset="0"/>
              </a:rPr>
              <a:t>+++</a:t>
            </a:r>
            <a:endParaRPr lang="en-US" sz="1400" i="1" dirty="0">
              <a:latin typeface="Segoe UI" panose="020B0502040204020203" pitchFamily="34" charset="0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2AF47F9D-459F-81D4-E77F-4A1512E7A8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37617" y="6527405"/>
            <a:ext cx="1433947" cy="309760"/>
          </a:xfrm>
          <a:prstGeom prst="rect">
            <a:avLst/>
          </a:prstGeom>
        </p:spPr>
      </p:pic>
      <p:sp>
        <p:nvSpPr>
          <p:cNvPr id="49" name="Subtitle 2">
            <a:extLst>
              <a:ext uri="{FF2B5EF4-FFF2-40B4-BE49-F238E27FC236}">
                <a16:creationId xmlns:a16="http://schemas.microsoft.com/office/drawing/2014/main" id="{37BF8AA4-0678-1B2A-5E2D-6406B5741A57}"/>
              </a:ext>
            </a:extLst>
          </p:cNvPr>
          <p:cNvSpPr txBox="1">
            <a:spLocks/>
          </p:cNvSpPr>
          <p:nvPr/>
        </p:nvSpPr>
        <p:spPr>
          <a:xfrm>
            <a:off x="0" y="6113686"/>
            <a:ext cx="10258316" cy="436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i="1" dirty="0"/>
              <a:t>Turn the data from n=49 to </a:t>
            </a:r>
            <a:r>
              <a:rPr lang="en-US" sz="2400" i="1" dirty="0" err="1"/>
              <a:t>self+others</a:t>
            </a:r>
            <a:r>
              <a:rPr lang="en-US" sz="2400" i="1" dirty="0"/>
              <a:t> -&gt; Moran’s I becomes a Pearson correlation in the N = 218 data. N = 267 has G&amp;G similar uses.</a:t>
            </a:r>
          </a:p>
        </p:txBody>
      </p: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32974DF2-DA27-64C9-B9EC-2C697B6EDD23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 flipV="1">
            <a:off x="1743075" y="1937370"/>
            <a:ext cx="2393793" cy="2713894"/>
          </a:xfrm>
          <a:prstGeom prst="curvedConnector3">
            <a:avLst>
              <a:gd name="adj1" fmla="val 50000"/>
            </a:avLst>
          </a:prstGeom>
          <a:ln w="25400"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Subtitle 2">
            <a:extLst>
              <a:ext uri="{FF2B5EF4-FFF2-40B4-BE49-F238E27FC236}">
                <a16:creationId xmlns:a16="http://schemas.microsoft.com/office/drawing/2014/main" id="{5C1A023D-B203-835E-11E6-A98A349C4064}"/>
              </a:ext>
            </a:extLst>
          </p:cNvPr>
          <p:cNvSpPr txBox="1">
            <a:spLocks/>
          </p:cNvSpPr>
          <p:nvPr/>
        </p:nvSpPr>
        <p:spPr>
          <a:xfrm>
            <a:off x="9757496" y="4106879"/>
            <a:ext cx="1433947" cy="4365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i="1" dirty="0"/>
              <a:t>Merge 2!</a:t>
            </a:r>
          </a:p>
        </p:txBody>
      </p:sp>
      <p:cxnSp>
        <p:nvCxnSpPr>
          <p:cNvPr id="83" name="Connector: Curved 82">
            <a:extLst>
              <a:ext uri="{FF2B5EF4-FFF2-40B4-BE49-F238E27FC236}">
                <a16:creationId xmlns:a16="http://schemas.microsoft.com/office/drawing/2014/main" id="{9FB5DEC9-CC56-82ED-861E-B9CDA5D184D3}"/>
              </a:ext>
            </a:extLst>
          </p:cNvPr>
          <p:cNvCxnSpPr>
            <a:cxnSpLocks/>
            <a:stCxn id="6" idx="2"/>
            <a:endCxn id="88" idx="2"/>
          </p:cNvCxnSpPr>
          <p:nvPr/>
        </p:nvCxnSpPr>
        <p:spPr>
          <a:xfrm rot="16200000" flipH="1">
            <a:off x="7205314" y="2981769"/>
            <a:ext cx="54908" cy="5934172"/>
          </a:xfrm>
          <a:prstGeom prst="curvedConnector3">
            <a:avLst>
              <a:gd name="adj1" fmla="val 516333"/>
            </a:avLst>
          </a:prstGeom>
          <a:ln w="25400">
            <a:solidFill>
              <a:srgbClr val="7030A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Subtitle 2">
            <a:extLst>
              <a:ext uri="{FF2B5EF4-FFF2-40B4-BE49-F238E27FC236}">
                <a16:creationId xmlns:a16="http://schemas.microsoft.com/office/drawing/2014/main" id="{3C6CE34D-003A-5113-CEC7-B721B5923514}"/>
              </a:ext>
            </a:extLst>
          </p:cNvPr>
          <p:cNvSpPr txBox="1">
            <a:spLocks/>
          </p:cNvSpPr>
          <p:nvPr/>
        </p:nvSpPr>
        <p:spPr>
          <a:xfrm>
            <a:off x="8911186" y="5324377"/>
            <a:ext cx="2577336" cy="6519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i="1" dirty="0"/>
              <a:t>Merge 1- Moran I equivalent</a:t>
            </a:r>
          </a:p>
        </p:txBody>
      </p:sp>
      <p:cxnSp>
        <p:nvCxnSpPr>
          <p:cNvPr id="94" name="Connector: Curved 93">
            <a:extLst>
              <a:ext uri="{FF2B5EF4-FFF2-40B4-BE49-F238E27FC236}">
                <a16:creationId xmlns:a16="http://schemas.microsoft.com/office/drawing/2014/main" id="{530567EA-4E63-82F7-ED6E-47458BB6A8BF}"/>
              </a:ext>
            </a:extLst>
          </p:cNvPr>
          <p:cNvCxnSpPr>
            <a:cxnSpLocks/>
            <a:stCxn id="10" idx="2"/>
            <a:endCxn id="88" idx="3"/>
          </p:cNvCxnSpPr>
          <p:nvPr/>
        </p:nvCxnSpPr>
        <p:spPr>
          <a:xfrm rot="16200000" flipH="1">
            <a:off x="9562387" y="3724208"/>
            <a:ext cx="2288986" cy="1563284"/>
          </a:xfrm>
          <a:prstGeom prst="curvedConnector4">
            <a:avLst>
              <a:gd name="adj1" fmla="val 16652"/>
              <a:gd name="adj2" fmla="val 114623"/>
            </a:avLst>
          </a:prstGeom>
          <a:ln w="25400">
            <a:solidFill>
              <a:srgbClr val="7030A0"/>
            </a:solidFill>
            <a:headEnd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40BCBCA-60EF-E4C7-8407-6FD1CD7411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20447" y="3594398"/>
            <a:ext cx="2059412" cy="23010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7D0648-940A-C3F9-075C-82C99277A81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83498" y="3508782"/>
            <a:ext cx="2364367" cy="2412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615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B356C09F-0EAD-4152-BFC2-E32052BD7274}"/>
              </a:ext>
            </a:extLst>
          </p:cNvPr>
          <p:cNvSpPr/>
          <p:nvPr/>
        </p:nvSpPr>
        <p:spPr>
          <a:xfrm>
            <a:off x="354006" y="90054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DEF400-E361-44EF-A53A-DC4282CDB750}"/>
              </a:ext>
            </a:extLst>
          </p:cNvPr>
          <p:cNvSpPr/>
          <p:nvPr/>
        </p:nvSpPr>
        <p:spPr>
          <a:xfrm>
            <a:off x="1080513" y="90054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C492403-D8E5-4E5E-9FBA-E8B3B214753D}"/>
              </a:ext>
            </a:extLst>
          </p:cNvPr>
          <p:cNvSpPr/>
          <p:nvPr/>
        </p:nvSpPr>
        <p:spPr>
          <a:xfrm>
            <a:off x="1807020" y="900540"/>
            <a:ext cx="726507" cy="659448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5544614-9001-4E44-B67F-F1D8186FCA74}"/>
              </a:ext>
            </a:extLst>
          </p:cNvPr>
          <p:cNvSpPr/>
          <p:nvPr/>
        </p:nvSpPr>
        <p:spPr>
          <a:xfrm>
            <a:off x="2533527" y="90054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BA42629-7334-4963-B566-FDBA3C669C3D}"/>
              </a:ext>
            </a:extLst>
          </p:cNvPr>
          <p:cNvSpPr/>
          <p:nvPr/>
        </p:nvSpPr>
        <p:spPr>
          <a:xfrm>
            <a:off x="354006" y="1559988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E28DDC-31A9-41E8-9541-71A340588E0C}"/>
              </a:ext>
            </a:extLst>
          </p:cNvPr>
          <p:cNvSpPr/>
          <p:nvPr/>
        </p:nvSpPr>
        <p:spPr>
          <a:xfrm>
            <a:off x="1080513" y="155998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A9667E-BC80-4B87-A35D-9982A541DD49}"/>
              </a:ext>
            </a:extLst>
          </p:cNvPr>
          <p:cNvSpPr/>
          <p:nvPr/>
        </p:nvSpPr>
        <p:spPr>
          <a:xfrm>
            <a:off x="1807020" y="1559988"/>
            <a:ext cx="726507" cy="65944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CB3C141-CCE1-4FD8-9ECB-52F436AD794E}"/>
              </a:ext>
            </a:extLst>
          </p:cNvPr>
          <p:cNvSpPr/>
          <p:nvPr/>
        </p:nvSpPr>
        <p:spPr>
          <a:xfrm>
            <a:off x="2533527" y="155998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374630E-5FC0-41B3-86D2-E0FC13C83C02}"/>
              </a:ext>
            </a:extLst>
          </p:cNvPr>
          <p:cNvSpPr/>
          <p:nvPr/>
        </p:nvSpPr>
        <p:spPr>
          <a:xfrm>
            <a:off x="354006" y="2219435"/>
            <a:ext cx="726507" cy="6594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34B18AA-61A1-46C8-80DF-FF711C6CD970}"/>
              </a:ext>
            </a:extLst>
          </p:cNvPr>
          <p:cNvSpPr/>
          <p:nvPr/>
        </p:nvSpPr>
        <p:spPr>
          <a:xfrm>
            <a:off x="1080513" y="2219435"/>
            <a:ext cx="726507" cy="6594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7480240-4DA1-4A07-BE05-BAE941F5B9C8}"/>
              </a:ext>
            </a:extLst>
          </p:cNvPr>
          <p:cNvSpPr/>
          <p:nvPr/>
        </p:nvSpPr>
        <p:spPr>
          <a:xfrm>
            <a:off x="1807020" y="2219435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37DE43-96BB-4C18-8978-64973ECD0345}"/>
              </a:ext>
            </a:extLst>
          </p:cNvPr>
          <p:cNvSpPr/>
          <p:nvPr/>
        </p:nvSpPr>
        <p:spPr>
          <a:xfrm>
            <a:off x="2533527" y="221943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F60CEB0-38F0-42E8-B505-F3FC48D98A7C}"/>
              </a:ext>
            </a:extLst>
          </p:cNvPr>
          <p:cNvSpPr/>
          <p:nvPr/>
        </p:nvSpPr>
        <p:spPr>
          <a:xfrm>
            <a:off x="354006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D6F7B86-B380-4C28-96B4-77C3AC361FBA}"/>
              </a:ext>
            </a:extLst>
          </p:cNvPr>
          <p:cNvSpPr/>
          <p:nvPr/>
        </p:nvSpPr>
        <p:spPr>
          <a:xfrm>
            <a:off x="1080513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CC6A1FB-8586-4C50-8B3E-B0F51A2A306C}"/>
              </a:ext>
            </a:extLst>
          </p:cNvPr>
          <p:cNvSpPr/>
          <p:nvPr/>
        </p:nvSpPr>
        <p:spPr>
          <a:xfrm>
            <a:off x="1807020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1186781-F190-4DB4-B35A-A9D9E4FA228C}"/>
              </a:ext>
            </a:extLst>
          </p:cNvPr>
          <p:cNvSpPr/>
          <p:nvPr/>
        </p:nvSpPr>
        <p:spPr>
          <a:xfrm>
            <a:off x="2533527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5ABAC8-B6A7-926E-EA8D-5CE50A3BEAA9}"/>
              </a:ext>
            </a:extLst>
          </p:cNvPr>
          <p:cNvSpPr/>
          <p:nvPr/>
        </p:nvSpPr>
        <p:spPr>
          <a:xfrm>
            <a:off x="3260034" y="900541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F0E51E-040D-3963-0E36-587AA731C590}"/>
              </a:ext>
            </a:extLst>
          </p:cNvPr>
          <p:cNvSpPr/>
          <p:nvPr/>
        </p:nvSpPr>
        <p:spPr>
          <a:xfrm>
            <a:off x="3986541" y="900541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C6AA82-A9E9-7E5E-4C26-5C77D4DADDA0}"/>
              </a:ext>
            </a:extLst>
          </p:cNvPr>
          <p:cNvSpPr/>
          <p:nvPr/>
        </p:nvSpPr>
        <p:spPr>
          <a:xfrm>
            <a:off x="4713048" y="900541"/>
            <a:ext cx="726507" cy="659448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C5B727-A19E-E28A-77E7-E3977B34233A}"/>
              </a:ext>
            </a:extLst>
          </p:cNvPr>
          <p:cNvSpPr/>
          <p:nvPr/>
        </p:nvSpPr>
        <p:spPr>
          <a:xfrm>
            <a:off x="5439555" y="900541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77C1C3-8011-2DBA-09B4-3EFD881A7CD1}"/>
              </a:ext>
            </a:extLst>
          </p:cNvPr>
          <p:cNvSpPr/>
          <p:nvPr/>
        </p:nvSpPr>
        <p:spPr>
          <a:xfrm>
            <a:off x="3260034" y="1559989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FD937D-D6B7-AFAC-1C47-DDF3039E8574}"/>
              </a:ext>
            </a:extLst>
          </p:cNvPr>
          <p:cNvSpPr/>
          <p:nvPr/>
        </p:nvSpPr>
        <p:spPr>
          <a:xfrm>
            <a:off x="3986541" y="155998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590666-9988-8C81-F296-3F3EB294904A}"/>
              </a:ext>
            </a:extLst>
          </p:cNvPr>
          <p:cNvSpPr/>
          <p:nvPr/>
        </p:nvSpPr>
        <p:spPr>
          <a:xfrm>
            <a:off x="4713048" y="1559989"/>
            <a:ext cx="726507" cy="65944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B92474-BC0D-34D5-1432-69FDBA43BA5F}"/>
              </a:ext>
            </a:extLst>
          </p:cNvPr>
          <p:cNvSpPr/>
          <p:nvPr/>
        </p:nvSpPr>
        <p:spPr>
          <a:xfrm>
            <a:off x="5439555" y="155998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E9758C-E9E8-2CE2-A9EA-748FBDC286AE}"/>
              </a:ext>
            </a:extLst>
          </p:cNvPr>
          <p:cNvSpPr/>
          <p:nvPr/>
        </p:nvSpPr>
        <p:spPr>
          <a:xfrm>
            <a:off x="3260034" y="2219436"/>
            <a:ext cx="726507" cy="6594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844A8B-F197-3150-6220-CC90353E455D}"/>
              </a:ext>
            </a:extLst>
          </p:cNvPr>
          <p:cNvSpPr/>
          <p:nvPr/>
        </p:nvSpPr>
        <p:spPr>
          <a:xfrm>
            <a:off x="3986541" y="2219436"/>
            <a:ext cx="726507" cy="6594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B46643-0D40-BF4A-D1A6-0D3FEFF4F1B5}"/>
              </a:ext>
            </a:extLst>
          </p:cNvPr>
          <p:cNvSpPr/>
          <p:nvPr/>
        </p:nvSpPr>
        <p:spPr>
          <a:xfrm>
            <a:off x="4713048" y="2219436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5B0FB1-E136-13F4-08E0-C5DA3DA0FFD1}"/>
              </a:ext>
            </a:extLst>
          </p:cNvPr>
          <p:cNvSpPr/>
          <p:nvPr/>
        </p:nvSpPr>
        <p:spPr>
          <a:xfrm>
            <a:off x="5439555" y="2219436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4B2924-6DB4-30CD-4616-E6F9DB8785D9}"/>
              </a:ext>
            </a:extLst>
          </p:cNvPr>
          <p:cNvSpPr/>
          <p:nvPr/>
        </p:nvSpPr>
        <p:spPr>
          <a:xfrm>
            <a:off x="3260034" y="287888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9171FD-FECC-636C-5D57-9C6D4336962F}"/>
              </a:ext>
            </a:extLst>
          </p:cNvPr>
          <p:cNvSpPr/>
          <p:nvPr/>
        </p:nvSpPr>
        <p:spPr>
          <a:xfrm>
            <a:off x="3986541" y="287888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5CE783D-D8AB-D36F-827F-71E5A3A9A885}"/>
              </a:ext>
            </a:extLst>
          </p:cNvPr>
          <p:cNvSpPr/>
          <p:nvPr/>
        </p:nvSpPr>
        <p:spPr>
          <a:xfrm>
            <a:off x="4713048" y="287888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5FAA667-A7D8-1BB8-B037-988871367FBC}"/>
              </a:ext>
            </a:extLst>
          </p:cNvPr>
          <p:cNvSpPr/>
          <p:nvPr/>
        </p:nvSpPr>
        <p:spPr>
          <a:xfrm>
            <a:off x="5439555" y="287888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F361D7-2AD1-849E-9865-773CA3051CC8}"/>
              </a:ext>
            </a:extLst>
          </p:cNvPr>
          <p:cNvSpPr/>
          <p:nvPr/>
        </p:nvSpPr>
        <p:spPr>
          <a:xfrm>
            <a:off x="354006" y="353832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246ACC5-E9C1-38B5-D5FA-55E92EBCA8DA}"/>
              </a:ext>
            </a:extLst>
          </p:cNvPr>
          <p:cNvSpPr/>
          <p:nvPr/>
        </p:nvSpPr>
        <p:spPr>
          <a:xfrm>
            <a:off x="1080513" y="3538329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F8EEE49-41EF-8778-4719-F0CB31B986AD}"/>
              </a:ext>
            </a:extLst>
          </p:cNvPr>
          <p:cNvSpPr/>
          <p:nvPr/>
        </p:nvSpPr>
        <p:spPr>
          <a:xfrm>
            <a:off x="1807020" y="3538329"/>
            <a:ext cx="726507" cy="659448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1C43B6F-DE5A-D925-087E-62E46C44F2AD}"/>
              </a:ext>
            </a:extLst>
          </p:cNvPr>
          <p:cNvSpPr/>
          <p:nvPr/>
        </p:nvSpPr>
        <p:spPr>
          <a:xfrm>
            <a:off x="2533527" y="353832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2E6A463-ACFE-1C16-BB70-0B999D6A5805}"/>
              </a:ext>
            </a:extLst>
          </p:cNvPr>
          <p:cNvSpPr/>
          <p:nvPr/>
        </p:nvSpPr>
        <p:spPr>
          <a:xfrm>
            <a:off x="354006" y="4197777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150999B-C2CE-93DD-9F2E-6E67C7A42008}"/>
              </a:ext>
            </a:extLst>
          </p:cNvPr>
          <p:cNvSpPr/>
          <p:nvPr/>
        </p:nvSpPr>
        <p:spPr>
          <a:xfrm>
            <a:off x="1080513" y="4197777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BF9D962-61E7-2907-7E7A-0D12D908519E}"/>
              </a:ext>
            </a:extLst>
          </p:cNvPr>
          <p:cNvSpPr/>
          <p:nvPr/>
        </p:nvSpPr>
        <p:spPr>
          <a:xfrm>
            <a:off x="1807020" y="4197777"/>
            <a:ext cx="726507" cy="65944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5A21D2E-97FD-0511-2E17-1B23A758B8B5}"/>
              </a:ext>
            </a:extLst>
          </p:cNvPr>
          <p:cNvSpPr/>
          <p:nvPr/>
        </p:nvSpPr>
        <p:spPr>
          <a:xfrm>
            <a:off x="2533527" y="4197777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DE50106-4082-5E45-89AB-19BA8AFD6EFE}"/>
              </a:ext>
            </a:extLst>
          </p:cNvPr>
          <p:cNvSpPr/>
          <p:nvPr/>
        </p:nvSpPr>
        <p:spPr>
          <a:xfrm>
            <a:off x="354006" y="4857224"/>
            <a:ext cx="726507" cy="6594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DD31D60-8380-9CF4-6BE6-FC4B4B88735C}"/>
              </a:ext>
            </a:extLst>
          </p:cNvPr>
          <p:cNvSpPr/>
          <p:nvPr/>
        </p:nvSpPr>
        <p:spPr>
          <a:xfrm>
            <a:off x="1080513" y="4857224"/>
            <a:ext cx="726507" cy="6594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7156812-579C-9016-A4D9-1B2C452EB664}"/>
              </a:ext>
            </a:extLst>
          </p:cNvPr>
          <p:cNvSpPr/>
          <p:nvPr/>
        </p:nvSpPr>
        <p:spPr>
          <a:xfrm>
            <a:off x="1807020" y="4857224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7A0DD70-920A-449F-9698-38B2A9AD6FF0}"/>
              </a:ext>
            </a:extLst>
          </p:cNvPr>
          <p:cNvSpPr/>
          <p:nvPr/>
        </p:nvSpPr>
        <p:spPr>
          <a:xfrm>
            <a:off x="2533527" y="485722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BA9A077-B4FC-D6B7-F1C8-85A4DE6FE59A}"/>
              </a:ext>
            </a:extLst>
          </p:cNvPr>
          <p:cNvSpPr/>
          <p:nvPr/>
        </p:nvSpPr>
        <p:spPr>
          <a:xfrm>
            <a:off x="354006" y="551667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283F208-4F01-D4E9-75F3-74070D3573B9}"/>
              </a:ext>
            </a:extLst>
          </p:cNvPr>
          <p:cNvSpPr/>
          <p:nvPr/>
        </p:nvSpPr>
        <p:spPr>
          <a:xfrm>
            <a:off x="1080513" y="551667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75C9F46-0245-F350-FBFA-6ED280FA0DCA}"/>
              </a:ext>
            </a:extLst>
          </p:cNvPr>
          <p:cNvSpPr/>
          <p:nvPr/>
        </p:nvSpPr>
        <p:spPr>
          <a:xfrm>
            <a:off x="1807020" y="551667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1C3743-CEBC-86AE-7F94-FCAD969F5FD6}"/>
              </a:ext>
            </a:extLst>
          </p:cNvPr>
          <p:cNvSpPr/>
          <p:nvPr/>
        </p:nvSpPr>
        <p:spPr>
          <a:xfrm>
            <a:off x="2533527" y="551667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A77DF0E-15E5-ED53-D60C-71039B2E0137}"/>
              </a:ext>
            </a:extLst>
          </p:cNvPr>
          <p:cNvSpPr/>
          <p:nvPr/>
        </p:nvSpPr>
        <p:spPr>
          <a:xfrm>
            <a:off x="3260034" y="353833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C8159F3-F29D-017B-63BC-7FA9E2D9EE8C}"/>
              </a:ext>
            </a:extLst>
          </p:cNvPr>
          <p:cNvSpPr/>
          <p:nvPr/>
        </p:nvSpPr>
        <p:spPr>
          <a:xfrm>
            <a:off x="3986541" y="353833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DE9E596-6001-B640-0F3A-7A81EE5101AE}"/>
              </a:ext>
            </a:extLst>
          </p:cNvPr>
          <p:cNvSpPr/>
          <p:nvPr/>
        </p:nvSpPr>
        <p:spPr>
          <a:xfrm>
            <a:off x="4713048" y="3538330"/>
            <a:ext cx="726507" cy="659448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9BD25A5-5EF9-EB61-BE76-9D52742ED73C}"/>
              </a:ext>
            </a:extLst>
          </p:cNvPr>
          <p:cNvSpPr/>
          <p:nvPr/>
        </p:nvSpPr>
        <p:spPr>
          <a:xfrm>
            <a:off x="5439555" y="353833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7123FB7-0BA3-6C32-61DD-7C261BB435F0}"/>
              </a:ext>
            </a:extLst>
          </p:cNvPr>
          <p:cNvSpPr/>
          <p:nvPr/>
        </p:nvSpPr>
        <p:spPr>
          <a:xfrm>
            <a:off x="3260034" y="4197778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DAF3A1D-05AB-9848-7580-8E985F0AF482}"/>
              </a:ext>
            </a:extLst>
          </p:cNvPr>
          <p:cNvSpPr/>
          <p:nvPr/>
        </p:nvSpPr>
        <p:spPr>
          <a:xfrm>
            <a:off x="3986541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848ACC2-6BF6-C7D6-5C4A-FA41B0DC0EC8}"/>
              </a:ext>
            </a:extLst>
          </p:cNvPr>
          <p:cNvSpPr/>
          <p:nvPr/>
        </p:nvSpPr>
        <p:spPr>
          <a:xfrm>
            <a:off x="4713048" y="4197778"/>
            <a:ext cx="726507" cy="65944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8C48729-2F12-F73C-64F4-56465B2C116D}"/>
              </a:ext>
            </a:extLst>
          </p:cNvPr>
          <p:cNvSpPr/>
          <p:nvPr/>
        </p:nvSpPr>
        <p:spPr>
          <a:xfrm>
            <a:off x="5439555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C63F6CD-560B-A0BA-EE2A-FF134F39A917}"/>
              </a:ext>
            </a:extLst>
          </p:cNvPr>
          <p:cNvSpPr/>
          <p:nvPr/>
        </p:nvSpPr>
        <p:spPr>
          <a:xfrm>
            <a:off x="3260034" y="4857225"/>
            <a:ext cx="726507" cy="6594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7063B23-BB26-40F8-3010-1D31C25B57A5}"/>
              </a:ext>
            </a:extLst>
          </p:cNvPr>
          <p:cNvSpPr/>
          <p:nvPr/>
        </p:nvSpPr>
        <p:spPr>
          <a:xfrm>
            <a:off x="3986541" y="4857225"/>
            <a:ext cx="726507" cy="6594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F1DC15B-7615-7370-008F-A1A7CABD51EF}"/>
              </a:ext>
            </a:extLst>
          </p:cNvPr>
          <p:cNvSpPr/>
          <p:nvPr/>
        </p:nvSpPr>
        <p:spPr>
          <a:xfrm>
            <a:off x="4713048" y="4857225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5D144C3F-B01F-490B-FBAF-E2A45AD12A39}"/>
              </a:ext>
            </a:extLst>
          </p:cNvPr>
          <p:cNvSpPr/>
          <p:nvPr/>
        </p:nvSpPr>
        <p:spPr>
          <a:xfrm>
            <a:off x="5439555" y="485722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EA81672-6D6E-3EB3-3A4E-145D3967CA4F}"/>
              </a:ext>
            </a:extLst>
          </p:cNvPr>
          <p:cNvSpPr/>
          <p:nvPr/>
        </p:nvSpPr>
        <p:spPr>
          <a:xfrm>
            <a:off x="3260034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7E1343B-10CE-312A-FF75-46A1D486C064}"/>
              </a:ext>
            </a:extLst>
          </p:cNvPr>
          <p:cNvSpPr/>
          <p:nvPr/>
        </p:nvSpPr>
        <p:spPr>
          <a:xfrm>
            <a:off x="3986541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1FB64DD-5BC2-58E7-E0F3-DB918411A11F}"/>
              </a:ext>
            </a:extLst>
          </p:cNvPr>
          <p:cNvSpPr/>
          <p:nvPr/>
        </p:nvSpPr>
        <p:spPr>
          <a:xfrm>
            <a:off x="4713048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2DD023B-E75D-D8A1-ECC2-8CAA8931B4FB}"/>
              </a:ext>
            </a:extLst>
          </p:cNvPr>
          <p:cNvSpPr/>
          <p:nvPr/>
        </p:nvSpPr>
        <p:spPr>
          <a:xfrm>
            <a:off x="5439555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2D0235D-51FD-3DEB-99B1-AFE0ADA1F836}"/>
              </a:ext>
            </a:extLst>
          </p:cNvPr>
          <p:cNvSpPr/>
          <p:nvPr/>
        </p:nvSpPr>
        <p:spPr>
          <a:xfrm>
            <a:off x="6166062" y="90054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2D9E8CA-9CFA-2062-4AA2-D6B7DFC2B25E}"/>
              </a:ext>
            </a:extLst>
          </p:cNvPr>
          <p:cNvSpPr/>
          <p:nvPr/>
        </p:nvSpPr>
        <p:spPr>
          <a:xfrm>
            <a:off x="6892569" y="90054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16E6B1B-F378-321D-1805-C87A103B986A}"/>
              </a:ext>
            </a:extLst>
          </p:cNvPr>
          <p:cNvSpPr/>
          <p:nvPr/>
        </p:nvSpPr>
        <p:spPr>
          <a:xfrm>
            <a:off x="7619076" y="900540"/>
            <a:ext cx="726507" cy="659448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47E0FF3-95FE-CDED-BB34-FBD271F45AF3}"/>
              </a:ext>
            </a:extLst>
          </p:cNvPr>
          <p:cNvSpPr/>
          <p:nvPr/>
        </p:nvSpPr>
        <p:spPr>
          <a:xfrm>
            <a:off x="8345583" y="90054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F3AE64C-3585-FEFA-2EBB-B4DCFCE2F250}"/>
              </a:ext>
            </a:extLst>
          </p:cNvPr>
          <p:cNvSpPr/>
          <p:nvPr/>
        </p:nvSpPr>
        <p:spPr>
          <a:xfrm>
            <a:off x="6166062" y="1559988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7438A50-E9F6-7AA7-2C6D-16B764C8C5B4}"/>
              </a:ext>
            </a:extLst>
          </p:cNvPr>
          <p:cNvSpPr/>
          <p:nvPr/>
        </p:nvSpPr>
        <p:spPr>
          <a:xfrm>
            <a:off x="6892569" y="155998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9F18466E-997D-7417-994B-0EB70EF05C8C}"/>
              </a:ext>
            </a:extLst>
          </p:cNvPr>
          <p:cNvSpPr/>
          <p:nvPr/>
        </p:nvSpPr>
        <p:spPr>
          <a:xfrm>
            <a:off x="7619076" y="1559988"/>
            <a:ext cx="726507" cy="65944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133E502-9F9B-4F0C-0192-5F08EF4C8035}"/>
              </a:ext>
            </a:extLst>
          </p:cNvPr>
          <p:cNvSpPr/>
          <p:nvPr/>
        </p:nvSpPr>
        <p:spPr>
          <a:xfrm>
            <a:off x="8345583" y="155998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012879B-E137-BEF6-F509-E83432FE368C}"/>
              </a:ext>
            </a:extLst>
          </p:cNvPr>
          <p:cNvSpPr/>
          <p:nvPr/>
        </p:nvSpPr>
        <p:spPr>
          <a:xfrm>
            <a:off x="6166062" y="2219435"/>
            <a:ext cx="726507" cy="6594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65CC765-6DB9-4435-7D5B-142ECD4F3AF2}"/>
              </a:ext>
            </a:extLst>
          </p:cNvPr>
          <p:cNvSpPr/>
          <p:nvPr/>
        </p:nvSpPr>
        <p:spPr>
          <a:xfrm>
            <a:off x="6892569" y="2219435"/>
            <a:ext cx="726507" cy="6594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24C38A9-93FB-54C6-6737-405FBE3BF721}"/>
              </a:ext>
            </a:extLst>
          </p:cNvPr>
          <p:cNvSpPr/>
          <p:nvPr/>
        </p:nvSpPr>
        <p:spPr>
          <a:xfrm>
            <a:off x="7619076" y="2219435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C13B86B-4D30-4B3C-D7F7-E43369AC85D6}"/>
              </a:ext>
            </a:extLst>
          </p:cNvPr>
          <p:cNvSpPr/>
          <p:nvPr/>
        </p:nvSpPr>
        <p:spPr>
          <a:xfrm>
            <a:off x="8345583" y="221943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D65C40A-C20D-E87B-5D38-F96E96D0A328}"/>
              </a:ext>
            </a:extLst>
          </p:cNvPr>
          <p:cNvSpPr/>
          <p:nvPr/>
        </p:nvSpPr>
        <p:spPr>
          <a:xfrm>
            <a:off x="6166062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498492E-CA15-8443-4E1E-EC9A25EF3F87}"/>
              </a:ext>
            </a:extLst>
          </p:cNvPr>
          <p:cNvSpPr/>
          <p:nvPr/>
        </p:nvSpPr>
        <p:spPr>
          <a:xfrm>
            <a:off x="6892569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1F28C35-76EF-FDE5-85DC-95A11125A47E}"/>
              </a:ext>
            </a:extLst>
          </p:cNvPr>
          <p:cNvSpPr/>
          <p:nvPr/>
        </p:nvSpPr>
        <p:spPr>
          <a:xfrm>
            <a:off x="7619076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FCDE879-C7FB-B857-6D57-CEBC298AF904}"/>
              </a:ext>
            </a:extLst>
          </p:cNvPr>
          <p:cNvSpPr/>
          <p:nvPr/>
        </p:nvSpPr>
        <p:spPr>
          <a:xfrm>
            <a:off x="8345583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A00E775-226E-E3C5-B9C5-3894544BE0A9}"/>
              </a:ext>
            </a:extLst>
          </p:cNvPr>
          <p:cNvSpPr/>
          <p:nvPr/>
        </p:nvSpPr>
        <p:spPr>
          <a:xfrm>
            <a:off x="6166062" y="353833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77127C6-8D34-2795-C1AE-28FFB0925F3A}"/>
              </a:ext>
            </a:extLst>
          </p:cNvPr>
          <p:cNvSpPr/>
          <p:nvPr/>
        </p:nvSpPr>
        <p:spPr>
          <a:xfrm>
            <a:off x="6892569" y="353833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34208AB-344F-A24E-40C7-D49450285181}"/>
              </a:ext>
            </a:extLst>
          </p:cNvPr>
          <p:cNvSpPr/>
          <p:nvPr/>
        </p:nvSpPr>
        <p:spPr>
          <a:xfrm>
            <a:off x="7619076" y="3538330"/>
            <a:ext cx="726507" cy="659448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9AA3022-B6B8-0556-6E3B-A50E18AD9CE7}"/>
              </a:ext>
            </a:extLst>
          </p:cNvPr>
          <p:cNvSpPr/>
          <p:nvPr/>
        </p:nvSpPr>
        <p:spPr>
          <a:xfrm>
            <a:off x="8345583" y="353833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262EDAC-1295-BECF-332C-2CF13E35AC23}"/>
              </a:ext>
            </a:extLst>
          </p:cNvPr>
          <p:cNvSpPr/>
          <p:nvPr/>
        </p:nvSpPr>
        <p:spPr>
          <a:xfrm>
            <a:off x="6166062" y="4197778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58A39BE-D634-B0D5-D194-B70923BBAAB0}"/>
              </a:ext>
            </a:extLst>
          </p:cNvPr>
          <p:cNvSpPr/>
          <p:nvPr/>
        </p:nvSpPr>
        <p:spPr>
          <a:xfrm>
            <a:off x="6892569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A25D51C0-3E98-FDBE-DAA1-B4F86694A771}"/>
              </a:ext>
            </a:extLst>
          </p:cNvPr>
          <p:cNvSpPr/>
          <p:nvPr/>
        </p:nvSpPr>
        <p:spPr>
          <a:xfrm>
            <a:off x="7619076" y="4197778"/>
            <a:ext cx="726507" cy="65944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8388225-87D0-D655-F8C4-A494071171F9}"/>
              </a:ext>
            </a:extLst>
          </p:cNvPr>
          <p:cNvSpPr/>
          <p:nvPr/>
        </p:nvSpPr>
        <p:spPr>
          <a:xfrm>
            <a:off x="8345583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D3B54AB-4264-888F-CA40-12537DF3F6FA}"/>
              </a:ext>
            </a:extLst>
          </p:cNvPr>
          <p:cNvSpPr/>
          <p:nvPr/>
        </p:nvSpPr>
        <p:spPr>
          <a:xfrm>
            <a:off x="6166062" y="4857225"/>
            <a:ext cx="726507" cy="6594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AC249C38-3439-EBF2-E98E-CFD626FE30E5}"/>
              </a:ext>
            </a:extLst>
          </p:cNvPr>
          <p:cNvSpPr/>
          <p:nvPr/>
        </p:nvSpPr>
        <p:spPr>
          <a:xfrm>
            <a:off x="6892569" y="4857225"/>
            <a:ext cx="726507" cy="6594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F63CD29-79B6-F383-06DC-E5C3D20306D0}"/>
              </a:ext>
            </a:extLst>
          </p:cNvPr>
          <p:cNvSpPr/>
          <p:nvPr/>
        </p:nvSpPr>
        <p:spPr>
          <a:xfrm>
            <a:off x="7619076" y="4857225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DA31DB8C-BE6A-58BB-5497-F2C1EB01E42B}"/>
              </a:ext>
            </a:extLst>
          </p:cNvPr>
          <p:cNvSpPr/>
          <p:nvPr/>
        </p:nvSpPr>
        <p:spPr>
          <a:xfrm>
            <a:off x="8345583" y="485722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754AA8B1-EEC8-3A0F-C7F6-F159517693AA}"/>
              </a:ext>
            </a:extLst>
          </p:cNvPr>
          <p:cNvSpPr/>
          <p:nvPr/>
        </p:nvSpPr>
        <p:spPr>
          <a:xfrm>
            <a:off x="6166062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1A3BA7A-067C-025A-0577-ECE27D6834BC}"/>
              </a:ext>
            </a:extLst>
          </p:cNvPr>
          <p:cNvSpPr/>
          <p:nvPr/>
        </p:nvSpPr>
        <p:spPr>
          <a:xfrm>
            <a:off x="6892569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9371B06-44AF-AF64-67E1-07D8A2F10FA6}"/>
              </a:ext>
            </a:extLst>
          </p:cNvPr>
          <p:cNvSpPr/>
          <p:nvPr/>
        </p:nvSpPr>
        <p:spPr>
          <a:xfrm>
            <a:off x="7619076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5E77CAED-8F38-2C18-5296-C8975B9F2C73}"/>
              </a:ext>
            </a:extLst>
          </p:cNvPr>
          <p:cNvSpPr/>
          <p:nvPr/>
        </p:nvSpPr>
        <p:spPr>
          <a:xfrm>
            <a:off x="8345583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ED5F24AA-6926-CD95-9028-E44239BA5CDE}"/>
              </a:ext>
            </a:extLst>
          </p:cNvPr>
          <p:cNvSpPr/>
          <p:nvPr/>
        </p:nvSpPr>
        <p:spPr>
          <a:xfrm>
            <a:off x="9072090" y="90053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DEF699A-E2F8-C896-31CF-52D7C62531CA}"/>
              </a:ext>
            </a:extLst>
          </p:cNvPr>
          <p:cNvSpPr/>
          <p:nvPr/>
        </p:nvSpPr>
        <p:spPr>
          <a:xfrm>
            <a:off x="9798597" y="900539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C4B8BDA1-7EDF-24E7-48A7-2CB292837272}"/>
              </a:ext>
            </a:extLst>
          </p:cNvPr>
          <p:cNvSpPr/>
          <p:nvPr/>
        </p:nvSpPr>
        <p:spPr>
          <a:xfrm>
            <a:off x="10525104" y="900539"/>
            <a:ext cx="726507" cy="659448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7F3AAC-DE13-4907-ADE6-B8F1620460C2}"/>
              </a:ext>
            </a:extLst>
          </p:cNvPr>
          <p:cNvSpPr/>
          <p:nvPr/>
        </p:nvSpPr>
        <p:spPr>
          <a:xfrm>
            <a:off x="11251611" y="90053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9E03BD11-B6DB-46D4-5623-1017DA063380}"/>
              </a:ext>
            </a:extLst>
          </p:cNvPr>
          <p:cNvSpPr/>
          <p:nvPr/>
        </p:nvSpPr>
        <p:spPr>
          <a:xfrm>
            <a:off x="9072090" y="1559987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DA9D795A-A7D8-142B-496B-481C30832230}"/>
              </a:ext>
            </a:extLst>
          </p:cNvPr>
          <p:cNvSpPr/>
          <p:nvPr/>
        </p:nvSpPr>
        <p:spPr>
          <a:xfrm>
            <a:off x="9798597" y="1559987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96953F87-2C7F-CDA8-1FFF-C358EB199950}"/>
              </a:ext>
            </a:extLst>
          </p:cNvPr>
          <p:cNvSpPr/>
          <p:nvPr/>
        </p:nvSpPr>
        <p:spPr>
          <a:xfrm>
            <a:off x="10525104" y="1559987"/>
            <a:ext cx="726507" cy="65944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DF2B18D-DEBF-4812-82D6-DD5C5195EC40}"/>
              </a:ext>
            </a:extLst>
          </p:cNvPr>
          <p:cNvSpPr/>
          <p:nvPr/>
        </p:nvSpPr>
        <p:spPr>
          <a:xfrm>
            <a:off x="11251611" y="1559987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25CC4BA9-1BA9-11B1-8A95-2CC23662EECF}"/>
              </a:ext>
            </a:extLst>
          </p:cNvPr>
          <p:cNvSpPr/>
          <p:nvPr/>
        </p:nvSpPr>
        <p:spPr>
          <a:xfrm>
            <a:off x="9072090" y="2219434"/>
            <a:ext cx="726507" cy="6594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B9BA6DB4-08D9-0B6E-9D5A-71EEE564BD96}"/>
              </a:ext>
            </a:extLst>
          </p:cNvPr>
          <p:cNvSpPr/>
          <p:nvPr/>
        </p:nvSpPr>
        <p:spPr>
          <a:xfrm>
            <a:off x="9798597" y="2219434"/>
            <a:ext cx="726507" cy="6594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B49081A-7BF0-72BA-F392-60825B589875}"/>
              </a:ext>
            </a:extLst>
          </p:cNvPr>
          <p:cNvSpPr/>
          <p:nvPr/>
        </p:nvSpPr>
        <p:spPr>
          <a:xfrm>
            <a:off x="10525104" y="2219434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D2B6831-95E5-E16D-3FB4-191A545CBC45}"/>
              </a:ext>
            </a:extLst>
          </p:cNvPr>
          <p:cNvSpPr/>
          <p:nvPr/>
        </p:nvSpPr>
        <p:spPr>
          <a:xfrm>
            <a:off x="11251611" y="221943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ABF419C-A461-AD4F-B21C-C887AACF8BCF}"/>
              </a:ext>
            </a:extLst>
          </p:cNvPr>
          <p:cNvSpPr/>
          <p:nvPr/>
        </p:nvSpPr>
        <p:spPr>
          <a:xfrm>
            <a:off x="9072090" y="287888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C84916F-65F5-335B-106B-C40C4A795B1D}"/>
              </a:ext>
            </a:extLst>
          </p:cNvPr>
          <p:cNvSpPr/>
          <p:nvPr/>
        </p:nvSpPr>
        <p:spPr>
          <a:xfrm>
            <a:off x="9798597" y="287888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C5D05BB5-9014-2A8B-0C79-1A86A9C6609A}"/>
              </a:ext>
            </a:extLst>
          </p:cNvPr>
          <p:cNvSpPr/>
          <p:nvPr/>
        </p:nvSpPr>
        <p:spPr>
          <a:xfrm>
            <a:off x="10525104" y="287888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27908011-FED1-4E02-D3FF-5C214F3E789D}"/>
              </a:ext>
            </a:extLst>
          </p:cNvPr>
          <p:cNvSpPr/>
          <p:nvPr/>
        </p:nvSpPr>
        <p:spPr>
          <a:xfrm>
            <a:off x="11251611" y="287888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6F15844B-CA40-DB57-0413-9BA4B7C31BDE}"/>
              </a:ext>
            </a:extLst>
          </p:cNvPr>
          <p:cNvSpPr/>
          <p:nvPr/>
        </p:nvSpPr>
        <p:spPr>
          <a:xfrm>
            <a:off x="9072090" y="353833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3AB89170-3C5D-0A12-8FC8-D8E26727E994}"/>
              </a:ext>
            </a:extLst>
          </p:cNvPr>
          <p:cNvSpPr/>
          <p:nvPr/>
        </p:nvSpPr>
        <p:spPr>
          <a:xfrm>
            <a:off x="9798597" y="353833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7F8F7DF0-0F33-4071-AC4A-F57DF7F444E0}"/>
              </a:ext>
            </a:extLst>
          </p:cNvPr>
          <p:cNvSpPr/>
          <p:nvPr/>
        </p:nvSpPr>
        <p:spPr>
          <a:xfrm>
            <a:off x="10525104" y="3538330"/>
            <a:ext cx="726507" cy="659448"/>
          </a:xfrm>
          <a:prstGeom prst="rect">
            <a:avLst/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9EC2448F-B0B0-472E-7F13-91746792A9B3}"/>
              </a:ext>
            </a:extLst>
          </p:cNvPr>
          <p:cNvSpPr/>
          <p:nvPr/>
        </p:nvSpPr>
        <p:spPr>
          <a:xfrm>
            <a:off x="11251611" y="353833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50F4DD17-330F-CC6A-214F-D073753BA657}"/>
              </a:ext>
            </a:extLst>
          </p:cNvPr>
          <p:cNvSpPr/>
          <p:nvPr/>
        </p:nvSpPr>
        <p:spPr>
          <a:xfrm>
            <a:off x="9072090" y="4197778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F25DED27-F759-C84D-C063-0C3130B2B29E}"/>
              </a:ext>
            </a:extLst>
          </p:cNvPr>
          <p:cNvSpPr/>
          <p:nvPr/>
        </p:nvSpPr>
        <p:spPr>
          <a:xfrm>
            <a:off x="9798597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4DE4BB4D-7CDA-D8EB-0998-9C2144755575}"/>
              </a:ext>
            </a:extLst>
          </p:cNvPr>
          <p:cNvSpPr/>
          <p:nvPr/>
        </p:nvSpPr>
        <p:spPr>
          <a:xfrm>
            <a:off x="10525104" y="4197778"/>
            <a:ext cx="726507" cy="659448"/>
          </a:xfrm>
          <a:prstGeom prst="rect">
            <a:avLst/>
          </a:prstGeom>
          <a:solidFill>
            <a:schemeClr val="bg1">
              <a:lumMod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37443CCE-1953-34C5-41B2-0646BDEF16CE}"/>
              </a:ext>
            </a:extLst>
          </p:cNvPr>
          <p:cNvSpPr/>
          <p:nvPr/>
        </p:nvSpPr>
        <p:spPr>
          <a:xfrm>
            <a:off x="11251611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8EC96C6F-08C9-B051-0593-FE2DF7C776C7}"/>
              </a:ext>
            </a:extLst>
          </p:cNvPr>
          <p:cNvSpPr/>
          <p:nvPr/>
        </p:nvSpPr>
        <p:spPr>
          <a:xfrm>
            <a:off x="9072090" y="4857225"/>
            <a:ext cx="726507" cy="6594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7A6EAC02-4D52-D387-E69A-C95BA301955C}"/>
              </a:ext>
            </a:extLst>
          </p:cNvPr>
          <p:cNvSpPr/>
          <p:nvPr/>
        </p:nvSpPr>
        <p:spPr>
          <a:xfrm>
            <a:off x="9798597" y="4857225"/>
            <a:ext cx="726507" cy="6594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4CA55A10-B4B6-724C-9D41-9668D5DFE8E0}"/>
              </a:ext>
            </a:extLst>
          </p:cNvPr>
          <p:cNvSpPr/>
          <p:nvPr/>
        </p:nvSpPr>
        <p:spPr>
          <a:xfrm>
            <a:off x="10525104" y="4857225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1921CB98-B696-6AC3-91ED-A1A5BEE370EF}"/>
              </a:ext>
            </a:extLst>
          </p:cNvPr>
          <p:cNvSpPr/>
          <p:nvPr/>
        </p:nvSpPr>
        <p:spPr>
          <a:xfrm>
            <a:off x="11251611" y="485722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C7F7988B-70FD-3294-C93D-B70E013D81A1}"/>
              </a:ext>
            </a:extLst>
          </p:cNvPr>
          <p:cNvSpPr/>
          <p:nvPr/>
        </p:nvSpPr>
        <p:spPr>
          <a:xfrm>
            <a:off x="9072090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58280D9D-AE35-E6E0-0F01-52BC1EA4A12F}"/>
              </a:ext>
            </a:extLst>
          </p:cNvPr>
          <p:cNvSpPr/>
          <p:nvPr/>
        </p:nvSpPr>
        <p:spPr>
          <a:xfrm>
            <a:off x="9798597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0267EB33-5E2C-FD7B-8A8D-BEEC252F8090}"/>
              </a:ext>
            </a:extLst>
          </p:cNvPr>
          <p:cNvSpPr/>
          <p:nvPr/>
        </p:nvSpPr>
        <p:spPr>
          <a:xfrm>
            <a:off x="10525104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13386076-14A4-FDA9-6BEB-F794F52E701A}"/>
              </a:ext>
            </a:extLst>
          </p:cNvPr>
          <p:cNvSpPr/>
          <p:nvPr/>
        </p:nvSpPr>
        <p:spPr>
          <a:xfrm>
            <a:off x="11251611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40" name="Content Placeholder 2">
            <a:extLst>
              <a:ext uri="{FF2B5EF4-FFF2-40B4-BE49-F238E27FC236}">
                <a16:creationId xmlns:a16="http://schemas.microsoft.com/office/drawing/2014/main" id="{070E3897-F316-5CCB-6563-81D7D19C8EFA}"/>
              </a:ext>
            </a:extLst>
          </p:cNvPr>
          <p:cNvSpPr txBox="1">
            <a:spLocks/>
          </p:cNvSpPr>
          <p:nvPr/>
        </p:nvSpPr>
        <p:spPr>
          <a:xfrm>
            <a:off x="132944" y="184913"/>
            <a:ext cx="11926111" cy="6419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Intuition for minimum Moran’s I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1" name="Subtitle 2">
            <a:extLst>
              <a:ext uri="{FF2B5EF4-FFF2-40B4-BE49-F238E27FC236}">
                <a16:creationId xmlns:a16="http://schemas.microsoft.com/office/drawing/2014/main" id="{F600CC5C-9001-D179-7AC3-020C4621AB8A}"/>
              </a:ext>
            </a:extLst>
          </p:cNvPr>
          <p:cNvSpPr txBox="1">
            <a:spLocks/>
          </p:cNvSpPr>
          <p:nvPr/>
        </p:nvSpPr>
        <p:spPr>
          <a:xfrm>
            <a:off x="-1" y="6113686"/>
            <a:ext cx="10301591" cy="7443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/>
              <a:t>“</a:t>
            </a:r>
            <a:r>
              <a:rPr lang="en-US" sz="24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 the variation is within classes [neighbors of </a:t>
            </a:r>
            <a:r>
              <a:rPr lang="en-US" sz="2400" kern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</a:t>
            </a:r>
            <a:r>
              <a:rPr lang="en-US" sz="24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squares], with the result that there is no variation between class (i.e., each class sum equals [the same #]).”</a:t>
            </a:r>
            <a:endParaRPr lang="en-US" sz="1600" dirty="0">
              <a:effectLst/>
            </a:endParaRPr>
          </a:p>
          <a:p>
            <a:pPr marL="0" indent="0">
              <a:buNone/>
            </a:pPr>
            <a:endParaRPr lang="en-US" sz="2400" i="1" dirty="0"/>
          </a:p>
        </p:txBody>
      </p:sp>
      <p:sp>
        <p:nvSpPr>
          <p:cNvPr id="142" name="Text Placeholder 2">
            <a:extLst>
              <a:ext uri="{FF2B5EF4-FFF2-40B4-BE49-F238E27FC236}">
                <a16:creationId xmlns:a16="http://schemas.microsoft.com/office/drawing/2014/main" id="{DABE1243-AF52-210E-584A-F08F10F9F6E8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751393" y="621215"/>
            <a:ext cx="5367899" cy="242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54000" tIns="0" rIns="0" bIns="63500"/>
          <a:lstStyle>
            <a:lvl1pPr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100000"/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100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</a:rPr>
              <a:t>Haggard, E. A. (1958). </a:t>
            </a: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  <a:hlinkClick r:id="rId4"/>
              </a:rPr>
              <a:t>Intraclass correlation and the analysis of variance</a:t>
            </a:r>
            <a:endParaRPr lang="en-US" altLang="en-US" sz="1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buFontTx/>
              <a:buNone/>
            </a:pP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33000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B356C09F-0EAD-4152-BFC2-E32052BD7274}"/>
              </a:ext>
            </a:extLst>
          </p:cNvPr>
          <p:cNvSpPr/>
          <p:nvPr/>
        </p:nvSpPr>
        <p:spPr>
          <a:xfrm>
            <a:off x="354006" y="900540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DEF400-E361-44EF-A53A-DC4282CDB750}"/>
              </a:ext>
            </a:extLst>
          </p:cNvPr>
          <p:cNvSpPr/>
          <p:nvPr/>
        </p:nvSpPr>
        <p:spPr>
          <a:xfrm>
            <a:off x="1080513" y="900540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C492403-D8E5-4E5E-9FBA-E8B3B214753D}"/>
              </a:ext>
            </a:extLst>
          </p:cNvPr>
          <p:cNvSpPr/>
          <p:nvPr/>
        </p:nvSpPr>
        <p:spPr>
          <a:xfrm>
            <a:off x="1807020" y="900540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5544614-9001-4E44-B67F-F1D8186FCA74}"/>
              </a:ext>
            </a:extLst>
          </p:cNvPr>
          <p:cNvSpPr/>
          <p:nvPr/>
        </p:nvSpPr>
        <p:spPr>
          <a:xfrm>
            <a:off x="2533527" y="90054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BA42629-7334-4963-B566-FDBA3C669C3D}"/>
              </a:ext>
            </a:extLst>
          </p:cNvPr>
          <p:cNvSpPr/>
          <p:nvPr/>
        </p:nvSpPr>
        <p:spPr>
          <a:xfrm>
            <a:off x="354006" y="1559988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E28DDC-31A9-41E8-9541-71A340588E0C}"/>
              </a:ext>
            </a:extLst>
          </p:cNvPr>
          <p:cNvSpPr/>
          <p:nvPr/>
        </p:nvSpPr>
        <p:spPr>
          <a:xfrm>
            <a:off x="1080513" y="155998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4A9667E-BC80-4B87-A35D-9982A541DD49}"/>
              </a:ext>
            </a:extLst>
          </p:cNvPr>
          <p:cNvSpPr/>
          <p:nvPr/>
        </p:nvSpPr>
        <p:spPr>
          <a:xfrm>
            <a:off x="1807020" y="1559988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CB3C141-CCE1-4FD8-9ECB-52F436AD794E}"/>
              </a:ext>
            </a:extLst>
          </p:cNvPr>
          <p:cNvSpPr/>
          <p:nvPr/>
        </p:nvSpPr>
        <p:spPr>
          <a:xfrm>
            <a:off x="2533527" y="155998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374630E-5FC0-41B3-86D2-E0FC13C83C02}"/>
              </a:ext>
            </a:extLst>
          </p:cNvPr>
          <p:cNvSpPr/>
          <p:nvPr/>
        </p:nvSpPr>
        <p:spPr>
          <a:xfrm>
            <a:off x="354006" y="2219435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34B18AA-61A1-46C8-80DF-FF711C6CD970}"/>
              </a:ext>
            </a:extLst>
          </p:cNvPr>
          <p:cNvSpPr/>
          <p:nvPr/>
        </p:nvSpPr>
        <p:spPr>
          <a:xfrm>
            <a:off x="1080513" y="2219435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7480240-4DA1-4A07-BE05-BAE941F5B9C8}"/>
              </a:ext>
            </a:extLst>
          </p:cNvPr>
          <p:cNvSpPr/>
          <p:nvPr/>
        </p:nvSpPr>
        <p:spPr>
          <a:xfrm>
            <a:off x="1807020" y="2219435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37DE43-96BB-4C18-8978-64973ECD0345}"/>
              </a:ext>
            </a:extLst>
          </p:cNvPr>
          <p:cNvSpPr/>
          <p:nvPr/>
        </p:nvSpPr>
        <p:spPr>
          <a:xfrm>
            <a:off x="2533527" y="221943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F60CEB0-38F0-42E8-B505-F3FC48D98A7C}"/>
              </a:ext>
            </a:extLst>
          </p:cNvPr>
          <p:cNvSpPr/>
          <p:nvPr/>
        </p:nvSpPr>
        <p:spPr>
          <a:xfrm>
            <a:off x="354006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D6F7B86-B380-4C28-96B4-77C3AC361FBA}"/>
              </a:ext>
            </a:extLst>
          </p:cNvPr>
          <p:cNvSpPr/>
          <p:nvPr/>
        </p:nvSpPr>
        <p:spPr>
          <a:xfrm>
            <a:off x="1080513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CC6A1FB-8586-4C50-8B3E-B0F51A2A306C}"/>
              </a:ext>
            </a:extLst>
          </p:cNvPr>
          <p:cNvSpPr/>
          <p:nvPr/>
        </p:nvSpPr>
        <p:spPr>
          <a:xfrm>
            <a:off x="1807020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1186781-F190-4DB4-B35A-A9D9E4FA228C}"/>
              </a:ext>
            </a:extLst>
          </p:cNvPr>
          <p:cNvSpPr/>
          <p:nvPr/>
        </p:nvSpPr>
        <p:spPr>
          <a:xfrm>
            <a:off x="2533527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5ABAC8-B6A7-926E-EA8D-5CE50A3BEAA9}"/>
              </a:ext>
            </a:extLst>
          </p:cNvPr>
          <p:cNvSpPr/>
          <p:nvPr/>
        </p:nvSpPr>
        <p:spPr>
          <a:xfrm>
            <a:off x="3260034" y="900541"/>
            <a:ext cx="726507" cy="6594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1F0E51E-040D-3963-0E36-587AA731C590}"/>
              </a:ext>
            </a:extLst>
          </p:cNvPr>
          <p:cNvSpPr/>
          <p:nvPr/>
        </p:nvSpPr>
        <p:spPr>
          <a:xfrm>
            <a:off x="3986541" y="900541"/>
            <a:ext cx="726507" cy="6594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C6AA82-A9E9-7E5E-4C26-5C77D4DADDA0}"/>
              </a:ext>
            </a:extLst>
          </p:cNvPr>
          <p:cNvSpPr/>
          <p:nvPr/>
        </p:nvSpPr>
        <p:spPr>
          <a:xfrm>
            <a:off x="4713048" y="900541"/>
            <a:ext cx="726507" cy="6594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C5B727-A19E-E28A-77E7-E3977B34233A}"/>
              </a:ext>
            </a:extLst>
          </p:cNvPr>
          <p:cNvSpPr/>
          <p:nvPr/>
        </p:nvSpPr>
        <p:spPr>
          <a:xfrm>
            <a:off x="5439555" y="900541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77C1C3-8011-2DBA-09B4-3EFD881A7CD1}"/>
              </a:ext>
            </a:extLst>
          </p:cNvPr>
          <p:cNvSpPr/>
          <p:nvPr/>
        </p:nvSpPr>
        <p:spPr>
          <a:xfrm>
            <a:off x="3260034" y="1559989"/>
            <a:ext cx="726507" cy="6594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FD937D-D6B7-AFAC-1C47-DDF3039E8574}"/>
              </a:ext>
            </a:extLst>
          </p:cNvPr>
          <p:cNvSpPr/>
          <p:nvPr/>
        </p:nvSpPr>
        <p:spPr>
          <a:xfrm>
            <a:off x="3986541" y="155998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590666-9988-8C81-F296-3F3EB294904A}"/>
              </a:ext>
            </a:extLst>
          </p:cNvPr>
          <p:cNvSpPr/>
          <p:nvPr/>
        </p:nvSpPr>
        <p:spPr>
          <a:xfrm>
            <a:off x="4713048" y="1559989"/>
            <a:ext cx="726507" cy="6594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B92474-BC0D-34D5-1432-69FDBA43BA5F}"/>
              </a:ext>
            </a:extLst>
          </p:cNvPr>
          <p:cNvSpPr/>
          <p:nvPr/>
        </p:nvSpPr>
        <p:spPr>
          <a:xfrm>
            <a:off x="5439555" y="155998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E9758C-E9E8-2CE2-A9EA-748FBDC286AE}"/>
              </a:ext>
            </a:extLst>
          </p:cNvPr>
          <p:cNvSpPr/>
          <p:nvPr/>
        </p:nvSpPr>
        <p:spPr>
          <a:xfrm>
            <a:off x="3260034" y="2219436"/>
            <a:ext cx="726507" cy="6594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8844A8B-F197-3150-6220-CC90353E455D}"/>
              </a:ext>
            </a:extLst>
          </p:cNvPr>
          <p:cNvSpPr/>
          <p:nvPr/>
        </p:nvSpPr>
        <p:spPr>
          <a:xfrm>
            <a:off x="3986541" y="2219436"/>
            <a:ext cx="726507" cy="6594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B46643-0D40-BF4A-D1A6-0D3FEFF4F1B5}"/>
              </a:ext>
            </a:extLst>
          </p:cNvPr>
          <p:cNvSpPr/>
          <p:nvPr/>
        </p:nvSpPr>
        <p:spPr>
          <a:xfrm>
            <a:off x="4713048" y="2219436"/>
            <a:ext cx="726507" cy="65944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E5B0FB1-E136-13F4-08E0-C5DA3DA0FFD1}"/>
              </a:ext>
            </a:extLst>
          </p:cNvPr>
          <p:cNvSpPr/>
          <p:nvPr/>
        </p:nvSpPr>
        <p:spPr>
          <a:xfrm>
            <a:off x="5439555" y="2219436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4B2924-6DB4-30CD-4616-E6F9DB8785D9}"/>
              </a:ext>
            </a:extLst>
          </p:cNvPr>
          <p:cNvSpPr/>
          <p:nvPr/>
        </p:nvSpPr>
        <p:spPr>
          <a:xfrm>
            <a:off x="3260034" y="287888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9171FD-FECC-636C-5D57-9C6D4336962F}"/>
              </a:ext>
            </a:extLst>
          </p:cNvPr>
          <p:cNvSpPr/>
          <p:nvPr/>
        </p:nvSpPr>
        <p:spPr>
          <a:xfrm>
            <a:off x="3986541" y="287888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5CE783D-D8AB-D36F-827F-71E5A3A9A885}"/>
              </a:ext>
            </a:extLst>
          </p:cNvPr>
          <p:cNvSpPr/>
          <p:nvPr/>
        </p:nvSpPr>
        <p:spPr>
          <a:xfrm>
            <a:off x="4713048" y="287888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5FAA667-A7D8-1BB8-B037-988871367FBC}"/>
              </a:ext>
            </a:extLst>
          </p:cNvPr>
          <p:cNvSpPr/>
          <p:nvPr/>
        </p:nvSpPr>
        <p:spPr>
          <a:xfrm>
            <a:off x="5439555" y="287888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3F361D7-2AD1-849E-9865-773CA3051CC8}"/>
              </a:ext>
            </a:extLst>
          </p:cNvPr>
          <p:cNvSpPr/>
          <p:nvPr/>
        </p:nvSpPr>
        <p:spPr>
          <a:xfrm>
            <a:off x="354006" y="3538329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246ACC5-E9C1-38B5-D5FA-55E92EBCA8DA}"/>
              </a:ext>
            </a:extLst>
          </p:cNvPr>
          <p:cNvSpPr/>
          <p:nvPr/>
        </p:nvSpPr>
        <p:spPr>
          <a:xfrm>
            <a:off x="1080513" y="3538329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F8EEE49-41EF-8778-4719-F0CB31B986AD}"/>
              </a:ext>
            </a:extLst>
          </p:cNvPr>
          <p:cNvSpPr/>
          <p:nvPr/>
        </p:nvSpPr>
        <p:spPr>
          <a:xfrm>
            <a:off x="1807020" y="3538329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1C43B6F-DE5A-D925-087E-62E46C44F2AD}"/>
              </a:ext>
            </a:extLst>
          </p:cNvPr>
          <p:cNvSpPr/>
          <p:nvPr/>
        </p:nvSpPr>
        <p:spPr>
          <a:xfrm>
            <a:off x="2533527" y="353832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2E6A463-ACFE-1C16-BB70-0B999D6A5805}"/>
              </a:ext>
            </a:extLst>
          </p:cNvPr>
          <p:cNvSpPr/>
          <p:nvPr/>
        </p:nvSpPr>
        <p:spPr>
          <a:xfrm>
            <a:off x="354006" y="4197777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150999B-C2CE-93DD-9F2E-6E67C7A42008}"/>
              </a:ext>
            </a:extLst>
          </p:cNvPr>
          <p:cNvSpPr/>
          <p:nvPr/>
        </p:nvSpPr>
        <p:spPr>
          <a:xfrm>
            <a:off x="1080513" y="4197777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BF9D962-61E7-2907-7E7A-0D12D908519E}"/>
              </a:ext>
            </a:extLst>
          </p:cNvPr>
          <p:cNvSpPr/>
          <p:nvPr/>
        </p:nvSpPr>
        <p:spPr>
          <a:xfrm>
            <a:off x="1807020" y="4197777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5A21D2E-97FD-0511-2E17-1B23A758B8B5}"/>
              </a:ext>
            </a:extLst>
          </p:cNvPr>
          <p:cNvSpPr/>
          <p:nvPr/>
        </p:nvSpPr>
        <p:spPr>
          <a:xfrm>
            <a:off x="2533527" y="4197777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DE50106-4082-5E45-89AB-19BA8AFD6EFE}"/>
              </a:ext>
            </a:extLst>
          </p:cNvPr>
          <p:cNvSpPr/>
          <p:nvPr/>
        </p:nvSpPr>
        <p:spPr>
          <a:xfrm>
            <a:off x="354006" y="4857224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DD31D60-8380-9CF4-6BE6-FC4B4B88735C}"/>
              </a:ext>
            </a:extLst>
          </p:cNvPr>
          <p:cNvSpPr/>
          <p:nvPr/>
        </p:nvSpPr>
        <p:spPr>
          <a:xfrm>
            <a:off x="1080513" y="4857224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7156812-579C-9016-A4D9-1B2C452EB664}"/>
              </a:ext>
            </a:extLst>
          </p:cNvPr>
          <p:cNvSpPr/>
          <p:nvPr/>
        </p:nvSpPr>
        <p:spPr>
          <a:xfrm>
            <a:off x="1807020" y="4857224"/>
            <a:ext cx="726507" cy="6594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7A0DD70-920A-449F-9698-38B2A9AD6FF0}"/>
              </a:ext>
            </a:extLst>
          </p:cNvPr>
          <p:cNvSpPr/>
          <p:nvPr/>
        </p:nvSpPr>
        <p:spPr>
          <a:xfrm>
            <a:off x="2533527" y="485722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BA9A077-B4FC-D6B7-F1C8-85A4DE6FE59A}"/>
              </a:ext>
            </a:extLst>
          </p:cNvPr>
          <p:cNvSpPr/>
          <p:nvPr/>
        </p:nvSpPr>
        <p:spPr>
          <a:xfrm>
            <a:off x="354006" y="551667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283F208-4F01-D4E9-75F3-74070D3573B9}"/>
              </a:ext>
            </a:extLst>
          </p:cNvPr>
          <p:cNvSpPr/>
          <p:nvPr/>
        </p:nvSpPr>
        <p:spPr>
          <a:xfrm>
            <a:off x="1080513" y="551667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75C9F46-0245-F350-FBFA-6ED280FA0DCA}"/>
              </a:ext>
            </a:extLst>
          </p:cNvPr>
          <p:cNvSpPr/>
          <p:nvPr/>
        </p:nvSpPr>
        <p:spPr>
          <a:xfrm>
            <a:off x="1807020" y="551667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C1C3743-CEBC-86AE-7F94-FCAD969F5FD6}"/>
              </a:ext>
            </a:extLst>
          </p:cNvPr>
          <p:cNvSpPr/>
          <p:nvPr/>
        </p:nvSpPr>
        <p:spPr>
          <a:xfrm>
            <a:off x="2533527" y="551667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A77DF0E-15E5-ED53-D60C-71039B2E0137}"/>
              </a:ext>
            </a:extLst>
          </p:cNvPr>
          <p:cNvSpPr/>
          <p:nvPr/>
        </p:nvSpPr>
        <p:spPr>
          <a:xfrm>
            <a:off x="3260034" y="353833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C8159F3-F29D-017B-63BC-7FA9E2D9EE8C}"/>
              </a:ext>
            </a:extLst>
          </p:cNvPr>
          <p:cNvSpPr/>
          <p:nvPr/>
        </p:nvSpPr>
        <p:spPr>
          <a:xfrm>
            <a:off x="3986541" y="353833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DE9E596-6001-B640-0F3A-7A81EE5101AE}"/>
              </a:ext>
            </a:extLst>
          </p:cNvPr>
          <p:cNvSpPr/>
          <p:nvPr/>
        </p:nvSpPr>
        <p:spPr>
          <a:xfrm>
            <a:off x="4713048" y="353833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9BD25A5-5EF9-EB61-BE76-9D52742ED73C}"/>
              </a:ext>
            </a:extLst>
          </p:cNvPr>
          <p:cNvSpPr/>
          <p:nvPr/>
        </p:nvSpPr>
        <p:spPr>
          <a:xfrm>
            <a:off x="5439555" y="353833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7123FB7-0BA3-6C32-61DD-7C261BB435F0}"/>
              </a:ext>
            </a:extLst>
          </p:cNvPr>
          <p:cNvSpPr/>
          <p:nvPr/>
        </p:nvSpPr>
        <p:spPr>
          <a:xfrm>
            <a:off x="3260034" y="4197778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DAF3A1D-05AB-9848-7580-8E985F0AF482}"/>
              </a:ext>
            </a:extLst>
          </p:cNvPr>
          <p:cNvSpPr/>
          <p:nvPr/>
        </p:nvSpPr>
        <p:spPr>
          <a:xfrm>
            <a:off x="3986541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848ACC2-6BF6-C7D6-5C4A-FA41B0DC0EC8}"/>
              </a:ext>
            </a:extLst>
          </p:cNvPr>
          <p:cNvSpPr/>
          <p:nvPr/>
        </p:nvSpPr>
        <p:spPr>
          <a:xfrm>
            <a:off x="4713048" y="4197778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8C48729-2F12-F73C-64F4-56465B2C116D}"/>
              </a:ext>
            </a:extLst>
          </p:cNvPr>
          <p:cNvSpPr/>
          <p:nvPr/>
        </p:nvSpPr>
        <p:spPr>
          <a:xfrm>
            <a:off x="5439555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C63F6CD-560B-A0BA-EE2A-FF134F39A917}"/>
              </a:ext>
            </a:extLst>
          </p:cNvPr>
          <p:cNvSpPr/>
          <p:nvPr/>
        </p:nvSpPr>
        <p:spPr>
          <a:xfrm>
            <a:off x="3260034" y="4857225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77063B23-BB26-40F8-3010-1D31C25B57A5}"/>
              </a:ext>
            </a:extLst>
          </p:cNvPr>
          <p:cNvSpPr/>
          <p:nvPr/>
        </p:nvSpPr>
        <p:spPr>
          <a:xfrm>
            <a:off x="3986541" y="4857225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F1DC15B-7615-7370-008F-A1A7CABD51EF}"/>
              </a:ext>
            </a:extLst>
          </p:cNvPr>
          <p:cNvSpPr/>
          <p:nvPr/>
        </p:nvSpPr>
        <p:spPr>
          <a:xfrm>
            <a:off x="4713048" y="4857225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5D144C3F-B01F-490B-FBAF-E2A45AD12A39}"/>
              </a:ext>
            </a:extLst>
          </p:cNvPr>
          <p:cNvSpPr/>
          <p:nvPr/>
        </p:nvSpPr>
        <p:spPr>
          <a:xfrm>
            <a:off x="5439555" y="485722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EA81672-6D6E-3EB3-3A4E-145D3967CA4F}"/>
              </a:ext>
            </a:extLst>
          </p:cNvPr>
          <p:cNvSpPr/>
          <p:nvPr/>
        </p:nvSpPr>
        <p:spPr>
          <a:xfrm>
            <a:off x="3260034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67E1343B-10CE-312A-FF75-46A1D486C064}"/>
              </a:ext>
            </a:extLst>
          </p:cNvPr>
          <p:cNvSpPr/>
          <p:nvPr/>
        </p:nvSpPr>
        <p:spPr>
          <a:xfrm>
            <a:off x="3986541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1FB64DD-5BC2-58E7-E0F3-DB918411A11F}"/>
              </a:ext>
            </a:extLst>
          </p:cNvPr>
          <p:cNvSpPr/>
          <p:nvPr/>
        </p:nvSpPr>
        <p:spPr>
          <a:xfrm>
            <a:off x="4713048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2DD023B-E75D-D8A1-ECC2-8CAA8931B4FB}"/>
              </a:ext>
            </a:extLst>
          </p:cNvPr>
          <p:cNvSpPr/>
          <p:nvPr/>
        </p:nvSpPr>
        <p:spPr>
          <a:xfrm>
            <a:off x="5439555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12D0235D-51FD-3DEB-99B1-AFE0ADA1F836}"/>
              </a:ext>
            </a:extLst>
          </p:cNvPr>
          <p:cNvSpPr/>
          <p:nvPr/>
        </p:nvSpPr>
        <p:spPr>
          <a:xfrm>
            <a:off x="6166062" y="90054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2D9E8CA-9CFA-2062-4AA2-D6B7DFC2B25E}"/>
              </a:ext>
            </a:extLst>
          </p:cNvPr>
          <p:cNvSpPr/>
          <p:nvPr/>
        </p:nvSpPr>
        <p:spPr>
          <a:xfrm>
            <a:off x="6892569" y="90054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16E6B1B-F378-321D-1805-C87A103B986A}"/>
              </a:ext>
            </a:extLst>
          </p:cNvPr>
          <p:cNvSpPr/>
          <p:nvPr/>
        </p:nvSpPr>
        <p:spPr>
          <a:xfrm>
            <a:off x="7619076" y="900540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47E0FF3-95FE-CDED-BB34-FBD271F45AF3}"/>
              </a:ext>
            </a:extLst>
          </p:cNvPr>
          <p:cNvSpPr/>
          <p:nvPr/>
        </p:nvSpPr>
        <p:spPr>
          <a:xfrm>
            <a:off x="8345583" y="90054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F3AE64C-3585-FEFA-2EBB-B4DCFCE2F250}"/>
              </a:ext>
            </a:extLst>
          </p:cNvPr>
          <p:cNvSpPr/>
          <p:nvPr/>
        </p:nvSpPr>
        <p:spPr>
          <a:xfrm>
            <a:off x="6166062" y="1559988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7438A50-E9F6-7AA7-2C6D-16B764C8C5B4}"/>
              </a:ext>
            </a:extLst>
          </p:cNvPr>
          <p:cNvSpPr/>
          <p:nvPr/>
        </p:nvSpPr>
        <p:spPr>
          <a:xfrm>
            <a:off x="6892569" y="155998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9F18466E-997D-7417-994B-0EB70EF05C8C}"/>
              </a:ext>
            </a:extLst>
          </p:cNvPr>
          <p:cNvSpPr/>
          <p:nvPr/>
        </p:nvSpPr>
        <p:spPr>
          <a:xfrm>
            <a:off x="7619076" y="1559988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D133E502-9F9B-4F0C-0192-5F08EF4C8035}"/>
              </a:ext>
            </a:extLst>
          </p:cNvPr>
          <p:cNvSpPr/>
          <p:nvPr/>
        </p:nvSpPr>
        <p:spPr>
          <a:xfrm>
            <a:off x="8345583" y="155998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5012879B-E137-BEF6-F509-E83432FE368C}"/>
              </a:ext>
            </a:extLst>
          </p:cNvPr>
          <p:cNvSpPr/>
          <p:nvPr/>
        </p:nvSpPr>
        <p:spPr>
          <a:xfrm>
            <a:off x="6166062" y="2219435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465CC765-6DB9-4435-7D5B-142ECD4F3AF2}"/>
              </a:ext>
            </a:extLst>
          </p:cNvPr>
          <p:cNvSpPr/>
          <p:nvPr/>
        </p:nvSpPr>
        <p:spPr>
          <a:xfrm>
            <a:off x="6892569" y="2219435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524C38A9-93FB-54C6-6737-405FBE3BF721}"/>
              </a:ext>
            </a:extLst>
          </p:cNvPr>
          <p:cNvSpPr/>
          <p:nvPr/>
        </p:nvSpPr>
        <p:spPr>
          <a:xfrm>
            <a:off x="7619076" y="2219435"/>
            <a:ext cx="726507" cy="65944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BC13B86B-4D30-4B3C-D7F7-E43369AC85D6}"/>
              </a:ext>
            </a:extLst>
          </p:cNvPr>
          <p:cNvSpPr/>
          <p:nvPr/>
        </p:nvSpPr>
        <p:spPr>
          <a:xfrm>
            <a:off x="8345583" y="221943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D65C40A-C20D-E87B-5D38-F96E96D0A328}"/>
              </a:ext>
            </a:extLst>
          </p:cNvPr>
          <p:cNvSpPr/>
          <p:nvPr/>
        </p:nvSpPr>
        <p:spPr>
          <a:xfrm>
            <a:off x="6166062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498492E-CA15-8443-4E1E-EC9A25EF3F87}"/>
              </a:ext>
            </a:extLst>
          </p:cNvPr>
          <p:cNvSpPr/>
          <p:nvPr/>
        </p:nvSpPr>
        <p:spPr>
          <a:xfrm>
            <a:off x="6892569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1F28C35-76EF-FDE5-85DC-95A11125A47E}"/>
              </a:ext>
            </a:extLst>
          </p:cNvPr>
          <p:cNvSpPr/>
          <p:nvPr/>
        </p:nvSpPr>
        <p:spPr>
          <a:xfrm>
            <a:off x="7619076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9FCDE879-C7FB-B857-6D57-CEBC298AF904}"/>
              </a:ext>
            </a:extLst>
          </p:cNvPr>
          <p:cNvSpPr/>
          <p:nvPr/>
        </p:nvSpPr>
        <p:spPr>
          <a:xfrm>
            <a:off x="8345583" y="287888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6A00E775-226E-E3C5-B9C5-3894544BE0A9}"/>
              </a:ext>
            </a:extLst>
          </p:cNvPr>
          <p:cNvSpPr/>
          <p:nvPr/>
        </p:nvSpPr>
        <p:spPr>
          <a:xfrm>
            <a:off x="6166062" y="3538330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577127C6-8D34-2795-C1AE-28FFB0925F3A}"/>
              </a:ext>
            </a:extLst>
          </p:cNvPr>
          <p:cNvSpPr/>
          <p:nvPr/>
        </p:nvSpPr>
        <p:spPr>
          <a:xfrm>
            <a:off x="6892569" y="3538330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34208AB-344F-A24E-40C7-D49450285181}"/>
              </a:ext>
            </a:extLst>
          </p:cNvPr>
          <p:cNvSpPr/>
          <p:nvPr/>
        </p:nvSpPr>
        <p:spPr>
          <a:xfrm>
            <a:off x="7619076" y="3538330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9AA3022-B6B8-0556-6E3B-A50E18AD9CE7}"/>
              </a:ext>
            </a:extLst>
          </p:cNvPr>
          <p:cNvSpPr/>
          <p:nvPr/>
        </p:nvSpPr>
        <p:spPr>
          <a:xfrm>
            <a:off x="8345583" y="353833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262EDAC-1295-BECF-332C-2CF13E35AC23}"/>
              </a:ext>
            </a:extLst>
          </p:cNvPr>
          <p:cNvSpPr/>
          <p:nvPr/>
        </p:nvSpPr>
        <p:spPr>
          <a:xfrm>
            <a:off x="6166062" y="4197778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758A39BE-D634-B0D5-D194-B70923BBAAB0}"/>
              </a:ext>
            </a:extLst>
          </p:cNvPr>
          <p:cNvSpPr/>
          <p:nvPr/>
        </p:nvSpPr>
        <p:spPr>
          <a:xfrm>
            <a:off x="6892569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A25D51C0-3E98-FDBE-DAA1-B4F86694A771}"/>
              </a:ext>
            </a:extLst>
          </p:cNvPr>
          <p:cNvSpPr/>
          <p:nvPr/>
        </p:nvSpPr>
        <p:spPr>
          <a:xfrm>
            <a:off x="7619076" y="4197778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38388225-87D0-D655-F8C4-A494071171F9}"/>
              </a:ext>
            </a:extLst>
          </p:cNvPr>
          <p:cNvSpPr/>
          <p:nvPr/>
        </p:nvSpPr>
        <p:spPr>
          <a:xfrm>
            <a:off x="8345583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D3B54AB-4264-888F-CA40-12537DF3F6FA}"/>
              </a:ext>
            </a:extLst>
          </p:cNvPr>
          <p:cNvSpPr/>
          <p:nvPr/>
        </p:nvSpPr>
        <p:spPr>
          <a:xfrm>
            <a:off x="6166062" y="4857225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AC249C38-3439-EBF2-E98E-CFD626FE30E5}"/>
              </a:ext>
            </a:extLst>
          </p:cNvPr>
          <p:cNvSpPr/>
          <p:nvPr/>
        </p:nvSpPr>
        <p:spPr>
          <a:xfrm>
            <a:off x="6892569" y="4857225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F63CD29-79B6-F383-06DC-E5C3D20306D0}"/>
              </a:ext>
            </a:extLst>
          </p:cNvPr>
          <p:cNvSpPr/>
          <p:nvPr/>
        </p:nvSpPr>
        <p:spPr>
          <a:xfrm>
            <a:off x="7619076" y="4857225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DA31DB8C-BE6A-58BB-5497-F2C1EB01E42B}"/>
              </a:ext>
            </a:extLst>
          </p:cNvPr>
          <p:cNvSpPr/>
          <p:nvPr/>
        </p:nvSpPr>
        <p:spPr>
          <a:xfrm>
            <a:off x="8345583" y="485722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754AA8B1-EEC8-3A0F-C7F6-F159517693AA}"/>
              </a:ext>
            </a:extLst>
          </p:cNvPr>
          <p:cNvSpPr/>
          <p:nvPr/>
        </p:nvSpPr>
        <p:spPr>
          <a:xfrm>
            <a:off x="6166062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1A3BA7A-067C-025A-0577-ECE27D6834BC}"/>
              </a:ext>
            </a:extLst>
          </p:cNvPr>
          <p:cNvSpPr/>
          <p:nvPr/>
        </p:nvSpPr>
        <p:spPr>
          <a:xfrm>
            <a:off x="6892569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A9371B06-44AF-AF64-67E1-07D8A2F10FA6}"/>
              </a:ext>
            </a:extLst>
          </p:cNvPr>
          <p:cNvSpPr/>
          <p:nvPr/>
        </p:nvSpPr>
        <p:spPr>
          <a:xfrm>
            <a:off x="7619076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5E77CAED-8F38-2C18-5296-C8975B9F2C73}"/>
              </a:ext>
            </a:extLst>
          </p:cNvPr>
          <p:cNvSpPr/>
          <p:nvPr/>
        </p:nvSpPr>
        <p:spPr>
          <a:xfrm>
            <a:off x="8345583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ED5F24AA-6926-CD95-9028-E44239BA5CDE}"/>
              </a:ext>
            </a:extLst>
          </p:cNvPr>
          <p:cNvSpPr/>
          <p:nvPr/>
        </p:nvSpPr>
        <p:spPr>
          <a:xfrm>
            <a:off x="9072090" y="900539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DEF699A-E2F8-C896-31CF-52D7C62531CA}"/>
              </a:ext>
            </a:extLst>
          </p:cNvPr>
          <p:cNvSpPr/>
          <p:nvPr/>
        </p:nvSpPr>
        <p:spPr>
          <a:xfrm>
            <a:off x="9798597" y="900539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C4B8BDA1-7EDF-24E7-48A7-2CB292837272}"/>
              </a:ext>
            </a:extLst>
          </p:cNvPr>
          <p:cNvSpPr/>
          <p:nvPr/>
        </p:nvSpPr>
        <p:spPr>
          <a:xfrm>
            <a:off x="10525104" y="900539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EC7F3AAC-DE13-4907-ADE6-B8F1620460C2}"/>
              </a:ext>
            </a:extLst>
          </p:cNvPr>
          <p:cNvSpPr/>
          <p:nvPr/>
        </p:nvSpPr>
        <p:spPr>
          <a:xfrm>
            <a:off x="11251611" y="900539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9E03BD11-B6DB-46D4-5623-1017DA063380}"/>
              </a:ext>
            </a:extLst>
          </p:cNvPr>
          <p:cNvSpPr/>
          <p:nvPr/>
        </p:nvSpPr>
        <p:spPr>
          <a:xfrm>
            <a:off x="9072090" y="1559987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DA9D795A-A7D8-142B-496B-481C30832230}"/>
              </a:ext>
            </a:extLst>
          </p:cNvPr>
          <p:cNvSpPr/>
          <p:nvPr/>
        </p:nvSpPr>
        <p:spPr>
          <a:xfrm>
            <a:off x="9798597" y="1559987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96953F87-2C7F-CDA8-1FFF-C358EB199950}"/>
              </a:ext>
            </a:extLst>
          </p:cNvPr>
          <p:cNvSpPr/>
          <p:nvPr/>
        </p:nvSpPr>
        <p:spPr>
          <a:xfrm>
            <a:off x="10525104" y="1559987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ADF2B18D-DEBF-4812-82D6-DD5C5195EC40}"/>
              </a:ext>
            </a:extLst>
          </p:cNvPr>
          <p:cNvSpPr/>
          <p:nvPr/>
        </p:nvSpPr>
        <p:spPr>
          <a:xfrm>
            <a:off x="11251611" y="1559987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25CC4BA9-1BA9-11B1-8A95-2CC23662EECF}"/>
              </a:ext>
            </a:extLst>
          </p:cNvPr>
          <p:cNvSpPr/>
          <p:nvPr/>
        </p:nvSpPr>
        <p:spPr>
          <a:xfrm>
            <a:off x="9072090" y="2219434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B9BA6DB4-08D9-0B6E-9D5A-71EEE564BD96}"/>
              </a:ext>
            </a:extLst>
          </p:cNvPr>
          <p:cNvSpPr/>
          <p:nvPr/>
        </p:nvSpPr>
        <p:spPr>
          <a:xfrm>
            <a:off x="9798597" y="2219434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B49081A-7BF0-72BA-F392-60825B589875}"/>
              </a:ext>
            </a:extLst>
          </p:cNvPr>
          <p:cNvSpPr/>
          <p:nvPr/>
        </p:nvSpPr>
        <p:spPr>
          <a:xfrm>
            <a:off x="10525104" y="2219434"/>
            <a:ext cx="726507" cy="659448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D2B6831-95E5-E16D-3FB4-191A545CBC45}"/>
              </a:ext>
            </a:extLst>
          </p:cNvPr>
          <p:cNvSpPr/>
          <p:nvPr/>
        </p:nvSpPr>
        <p:spPr>
          <a:xfrm>
            <a:off x="11251611" y="2219434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ABF419C-A461-AD4F-B21C-C887AACF8BCF}"/>
              </a:ext>
            </a:extLst>
          </p:cNvPr>
          <p:cNvSpPr/>
          <p:nvPr/>
        </p:nvSpPr>
        <p:spPr>
          <a:xfrm>
            <a:off x="9072090" y="287888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2C84916F-65F5-335B-106B-C40C4A795B1D}"/>
              </a:ext>
            </a:extLst>
          </p:cNvPr>
          <p:cNvSpPr/>
          <p:nvPr/>
        </p:nvSpPr>
        <p:spPr>
          <a:xfrm>
            <a:off x="9798597" y="287888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C5D05BB5-9014-2A8B-0C79-1A86A9C6609A}"/>
              </a:ext>
            </a:extLst>
          </p:cNvPr>
          <p:cNvSpPr/>
          <p:nvPr/>
        </p:nvSpPr>
        <p:spPr>
          <a:xfrm>
            <a:off x="10525104" y="287888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27908011-FED1-4E02-D3FF-5C214F3E789D}"/>
              </a:ext>
            </a:extLst>
          </p:cNvPr>
          <p:cNvSpPr/>
          <p:nvPr/>
        </p:nvSpPr>
        <p:spPr>
          <a:xfrm>
            <a:off x="11251611" y="2878882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6F15844B-CA40-DB57-0413-9BA4B7C31BDE}"/>
              </a:ext>
            </a:extLst>
          </p:cNvPr>
          <p:cNvSpPr/>
          <p:nvPr/>
        </p:nvSpPr>
        <p:spPr>
          <a:xfrm>
            <a:off x="9072090" y="3538330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3AB89170-3C5D-0A12-8FC8-D8E26727E994}"/>
              </a:ext>
            </a:extLst>
          </p:cNvPr>
          <p:cNvSpPr/>
          <p:nvPr/>
        </p:nvSpPr>
        <p:spPr>
          <a:xfrm>
            <a:off x="9798597" y="3538330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7F8F7DF0-0F33-4071-AC4A-F57DF7F444E0}"/>
              </a:ext>
            </a:extLst>
          </p:cNvPr>
          <p:cNvSpPr/>
          <p:nvPr/>
        </p:nvSpPr>
        <p:spPr>
          <a:xfrm>
            <a:off x="10525104" y="3538330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218191836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0519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48723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5169" y="-20106"/>
                          <a:pt x="256582" y="21162"/>
                          <a:pt x="370519" y="0"/>
                        </a:cubicBezTo>
                        <a:cubicBezTo>
                          <a:pt x="484456" y="-21162"/>
                          <a:pt x="630524" y="33323"/>
                          <a:pt x="726507" y="0"/>
                        </a:cubicBezTo>
                        <a:cubicBezTo>
                          <a:pt x="730021" y="136484"/>
                          <a:pt x="706473" y="186687"/>
                          <a:pt x="726507" y="309941"/>
                        </a:cubicBezTo>
                        <a:cubicBezTo>
                          <a:pt x="746541" y="433195"/>
                          <a:pt x="709112" y="507786"/>
                          <a:pt x="726507" y="659448"/>
                        </a:cubicBezTo>
                        <a:cubicBezTo>
                          <a:pt x="594228" y="695553"/>
                          <a:pt x="465717" y="656495"/>
                          <a:pt x="348723" y="659448"/>
                        </a:cubicBezTo>
                        <a:cubicBezTo>
                          <a:pt x="231729" y="662401"/>
                          <a:pt x="69822" y="644036"/>
                          <a:pt x="0" y="659448"/>
                        </a:cubicBezTo>
                        <a:cubicBezTo>
                          <a:pt x="-39878" y="539977"/>
                          <a:pt x="3601" y="457399"/>
                          <a:pt x="0" y="323130"/>
                        </a:cubicBezTo>
                        <a:cubicBezTo>
                          <a:pt x="-3601" y="188861"/>
                          <a:pt x="34711" y="158721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77167" y="-40646"/>
                          <a:pt x="285649" y="35032"/>
                          <a:pt x="370519" y="0"/>
                        </a:cubicBezTo>
                        <a:cubicBezTo>
                          <a:pt x="455389" y="-35032"/>
                          <a:pt x="558170" y="27091"/>
                          <a:pt x="726507" y="0"/>
                        </a:cubicBezTo>
                        <a:cubicBezTo>
                          <a:pt x="727346" y="90562"/>
                          <a:pt x="707220" y="200507"/>
                          <a:pt x="726507" y="323130"/>
                        </a:cubicBezTo>
                        <a:cubicBezTo>
                          <a:pt x="745794" y="445753"/>
                          <a:pt x="692867" y="525548"/>
                          <a:pt x="726507" y="659448"/>
                        </a:cubicBezTo>
                        <a:cubicBezTo>
                          <a:pt x="553594" y="684527"/>
                          <a:pt x="547529" y="629277"/>
                          <a:pt x="377784" y="659448"/>
                        </a:cubicBezTo>
                        <a:cubicBezTo>
                          <a:pt x="208039" y="689619"/>
                          <a:pt x="117716" y="652653"/>
                          <a:pt x="0" y="659448"/>
                        </a:cubicBezTo>
                        <a:cubicBezTo>
                          <a:pt x="-8115" y="546645"/>
                          <a:pt x="38105" y="490631"/>
                          <a:pt x="0" y="336318"/>
                        </a:cubicBezTo>
                        <a:cubicBezTo>
                          <a:pt x="-38105" y="182005"/>
                          <a:pt x="24600" y="15373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9EC2448F-B0B0-472E-7F13-91746792A9B3}"/>
              </a:ext>
            </a:extLst>
          </p:cNvPr>
          <p:cNvSpPr/>
          <p:nvPr/>
        </p:nvSpPr>
        <p:spPr>
          <a:xfrm>
            <a:off x="11251611" y="3538330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50F4DD17-330F-CC6A-214F-D073753BA657}"/>
              </a:ext>
            </a:extLst>
          </p:cNvPr>
          <p:cNvSpPr/>
          <p:nvPr/>
        </p:nvSpPr>
        <p:spPr>
          <a:xfrm>
            <a:off x="9072090" y="4197778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F25DED27-F759-C84D-C063-0C3130B2B29E}"/>
              </a:ext>
            </a:extLst>
          </p:cNvPr>
          <p:cNvSpPr/>
          <p:nvPr/>
        </p:nvSpPr>
        <p:spPr>
          <a:xfrm>
            <a:off x="9798597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653822234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8723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29724 h 659448"/>
                      <a:gd name="connsiteX4" fmla="*/ 726507 w 726507"/>
                      <a:gd name="connsiteY4" fmla="*/ 659448 h 659448"/>
                      <a:gd name="connsiteX5" fmla="*/ 36325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23130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04570" y="-3241"/>
                          <a:pt x="185191" y="18768"/>
                          <a:pt x="348723" y="0"/>
                        </a:cubicBezTo>
                        <a:cubicBezTo>
                          <a:pt x="512255" y="-18768"/>
                          <a:pt x="581230" y="24821"/>
                          <a:pt x="726507" y="0"/>
                        </a:cubicBezTo>
                        <a:cubicBezTo>
                          <a:pt x="761960" y="127338"/>
                          <a:pt x="726078" y="174350"/>
                          <a:pt x="726507" y="329724"/>
                        </a:cubicBezTo>
                        <a:cubicBezTo>
                          <a:pt x="726936" y="485098"/>
                          <a:pt x="718397" y="506012"/>
                          <a:pt x="726507" y="659448"/>
                        </a:cubicBezTo>
                        <a:cubicBezTo>
                          <a:pt x="588433" y="700924"/>
                          <a:pt x="457740" y="648094"/>
                          <a:pt x="363254" y="659448"/>
                        </a:cubicBezTo>
                        <a:cubicBezTo>
                          <a:pt x="268768" y="670802"/>
                          <a:pt x="146646" y="649505"/>
                          <a:pt x="0" y="659448"/>
                        </a:cubicBezTo>
                        <a:cubicBezTo>
                          <a:pt x="-29666" y="550058"/>
                          <a:pt x="31731" y="417595"/>
                          <a:pt x="0" y="323130"/>
                        </a:cubicBezTo>
                        <a:cubicBezTo>
                          <a:pt x="-31731" y="228665"/>
                          <a:pt x="5214" y="13823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55480" y="-32974"/>
                          <a:pt x="271175" y="10110"/>
                          <a:pt x="363254" y="0"/>
                        </a:cubicBezTo>
                        <a:cubicBezTo>
                          <a:pt x="455333" y="-10110"/>
                          <a:pt x="551538" y="23327"/>
                          <a:pt x="726507" y="0"/>
                        </a:cubicBezTo>
                        <a:cubicBezTo>
                          <a:pt x="754353" y="77879"/>
                          <a:pt x="690839" y="167407"/>
                          <a:pt x="726507" y="329724"/>
                        </a:cubicBezTo>
                        <a:cubicBezTo>
                          <a:pt x="762175" y="492041"/>
                          <a:pt x="718495" y="537974"/>
                          <a:pt x="726507" y="659448"/>
                        </a:cubicBezTo>
                        <a:cubicBezTo>
                          <a:pt x="569339" y="684768"/>
                          <a:pt x="483194" y="646030"/>
                          <a:pt x="385049" y="659448"/>
                        </a:cubicBezTo>
                        <a:cubicBezTo>
                          <a:pt x="286904" y="672866"/>
                          <a:pt x="186872" y="652916"/>
                          <a:pt x="0" y="659448"/>
                        </a:cubicBezTo>
                        <a:cubicBezTo>
                          <a:pt x="-18938" y="502567"/>
                          <a:pt x="14052" y="467053"/>
                          <a:pt x="0" y="316535"/>
                        </a:cubicBezTo>
                        <a:cubicBezTo>
                          <a:pt x="-14052" y="166017"/>
                          <a:pt x="22641" y="1103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4DE4BB4D-7CDA-D8EB-0998-9C2144755575}"/>
              </a:ext>
            </a:extLst>
          </p:cNvPr>
          <p:cNvSpPr/>
          <p:nvPr/>
        </p:nvSpPr>
        <p:spPr>
          <a:xfrm>
            <a:off x="10525104" y="4197778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7778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36318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31732" y="-2295"/>
                          <a:pt x="211884" y="42094"/>
                          <a:pt x="377784" y="0"/>
                        </a:cubicBezTo>
                        <a:cubicBezTo>
                          <a:pt x="543684" y="-42094"/>
                          <a:pt x="554428" y="31011"/>
                          <a:pt x="726507" y="0"/>
                        </a:cubicBezTo>
                        <a:cubicBezTo>
                          <a:pt x="746050" y="90817"/>
                          <a:pt x="718802" y="236998"/>
                          <a:pt x="726507" y="309941"/>
                        </a:cubicBezTo>
                        <a:cubicBezTo>
                          <a:pt x="734212" y="382884"/>
                          <a:pt x="690617" y="525262"/>
                          <a:pt x="726507" y="659448"/>
                        </a:cubicBezTo>
                        <a:cubicBezTo>
                          <a:pt x="569024" y="681669"/>
                          <a:pt x="467513" y="645878"/>
                          <a:pt x="377784" y="659448"/>
                        </a:cubicBezTo>
                        <a:cubicBezTo>
                          <a:pt x="288055" y="673018"/>
                          <a:pt x="102420" y="626532"/>
                          <a:pt x="0" y="659448"/>
                        </a:cubicBezTo>
                        <a:cubicBezTo>
                          <a:pt x="-13579" y="546073"/>
                          <a:pt x="8102" y="423653"/>
                          <a:pt x="0" y="336318"/>
                        </a:cubicBezTo>
                        <a:cubicBezTo>
                          <a:pt x="-8102" y="248983"/>
                          <a:pt x="17389" y="155084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05818" y="-4642"/>
                          <a:pt x="223004" y="39243"/>
                          <a:pt x="355988" y="0"/>
                        </a:cubicBezTo>
                        <a:cubicBezTo>
                          <a:pt x="488972" y="-39243"/>
                          <a:pt x="647614" y="10428"/>
                          <a:pt x="726507" y="0"/>
                        </a:cubicBezTo>
                        <a:cubicBezTo>
                          <a:pt x="728235" y="108346"/>
                          <a:pt x="710505" y="264741"/>
                          <a:pt x="726507" y="342913"/>
                        </a:cubicBezTo>
                        <a:cubicBezTo>
                          <a:pt x="742509" y="421085"/>
                          <a:pt x="706141" y="555899"/>
                          <a:pt x="726507" y="659448"/>
                        </a:cubicBezTo>
                        <a:cubicBezTo>
                          <a:pt x="641123" y="693164"/>
                          <a:pt x="519650" y="624244"/>
                          <a:pt x="377784" y="659448"/>
                        </a:cubicBezTo>
                        <a:cubicBezTo>
                          <a:pt x="235918" y="694652"/>
                          <a:pt x="129484" y="624085"/>
                          <a:pt x="0" y="659448"/>
                        </a:cubicBezTo>
                        <a:cubicBezTo>
                          <a:pt x="-11783" y="542818"/>
                          <a:pt x="10678" y="457295"/>
                          <a:pt x="0" y="342913"/>
                        </a:cubicBezTo>
                        <a:cubicBezTo>
                          <a:pt x="-10678" y="228531"/>
                          <a:pt x="28201" y="15297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37443CCE-1953-34C5-41B2-0646BDEF16CE}"/>
              </a:ext>
            </a:extLst>
          </p:cNvPr>
          <p:cNvSpPr/>
          <p:nvPr/>
        </p:nvSpPr>
        <p:spPr>
          <a:xfrm>
            <a:off x="11251611" y="4197778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3563984335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41458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42913 h 659448"/>
                      <a:gd name="connsiteX4" fmla="*/ 726507 w 726507"/>
                      <a:gd name="connsiteY4" fmla="*/ 659448 h 659448"/>
                      <a:gd name="connsiteX5" fmla="*/ 377784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2913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88942" y="-7708"/>
                          <a:pt x="214552" y="36524"/>
                          <a:pt x="341458" y="0"/>
                        </a:cubicBezTo>
                        <a:cubicBezTo>
                          <a:pt x="468364" y="-36524"/>
                          <a:pt x="614313" y="10213"/>
                          <a:pt x="726507" y="0"/>
                        </a:cubicBezTo>
                        <a:cubicBezTo>
                          <a:pt x="761963" y="82019"/>
                          <a:pt x="725340" y="236544"/>
                          <a:pt x="726507" y="342913"/>
                        </a:cubicBezTo>
                        <a:cubicBezTo>
                          <a:pt x="727674" y="449282"/>
                          <a:pt x="713675" y="591519"/>
                          <a:pt x="726507" y="659448"/>
                        </a:cubicBezTo>
                        <a:cubicBezTo>
                          <a:pt x="599191" y="661377"/>
                          <a:pt x="448282" y="644048"/>
                          <a:pt x="377784" y="659448"/>
                        </a:cubicBezTo>
                        <a:cubicBezTo>
                          <a:pt x="307286" y="674848"/>
                          <a:pt x="96022" y="649299"/>
                          <a:pt x="0" y="659448"/>
                        </a:cubicBezTo>
                        <a:cubicBezTo>
                          <a:pt x="-31156" y="567881"/>
                          <a:pt x="6753" y="464006"/>
                          <a:pt x="0" y="342913"/>
                        </a:cubicBezTo>
                        <a:cubicBezTo>
                          <a:pt x="-6753" y="221820"/>
                          <a:pt x="15548" y="118606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68146" y="-29533"/>
                          <a:pt x="245494" y="27343"/>
                          <a:pt x="363254" y="0"/>
                        </a:cubicBezTo>
                        <a:cubicBezTo>
                          <a:pt x="481014" y="-27343"/>
                          <a:pt x="628517" y="8608"/>
                          <a:pt x="726507" y="0"/>
                        </a:cubicBezTo>
                        <a:cubicBezTo>
                          <a:pt x="743700" y="100937"/>
                          <a:pt x="725805" y="170871"/>
                          <a:pt x="726507" y="329724"/>
                        </a:cubicBezTo>
                        <a:cubicBezTo>
                          <a:pt x="727209" y="488577"/>
                          <a:pt x="723745" y="559024"/>
                          <a:pt x="726507" y="659448"/>
                        </a:cubicBezTo>
                        <a:cubicBezTo>
                          <a:pt x="618796" y="691705"/>
                          <a:pt x="484665" y="616508"/>
                          <a:pt x="363254" y="659448"/>
                        </a:cubicBezTo>
                        <a:cubicBezTo>
                          <a:pt x="241843" y="702388"/>
                          <a:pt x="73570" y="637951"/>
                          <a:pt x="0" y="659448"/>
                        </a:cubicBezTo>
                        <a:cubicBezTo>
                          <a:pt x="-20337" y="513011"/>
                          <a:pt x="8208" y="460787"/>
                          <a:pt x="0" y="342913"/>
                        </a:cubicBezTo>
                        <a:cubicBezTo>
                          <a:pt x="-8208" y="225040"/>
                          <a:pt x="21673" y="97911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8EC96C6F-08C9-B051-0593-FE2DF7C776C7}"/>
              </a:ext>
            </a:extLst>
          </p:cNvPr>
          <p:cNvSpPr/>
          <p:nvPr/>
        </p:nvSpPr>
        <p:spPr>
          <a:xfrm>
            <a:off x="9072090" y="4857225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7A6EAC02-4D52-D387-E69A-C95BA301955C}"/>
              </a:ext>
            </a:extLst>
          </p:cNvPr>
          <p:cNvSpPr/>
          <p:nvPr/>
        </p:nvSpPr>
        <p:spPr>
          <a:xfrm>
            <a:off x="9798597" y="4857225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4CA55A10-B4B6-724C-9D41-9668D5DFE8E0}"/>
              </a:ext>
            </a:extLst>
          </p:cNvPr>
          <p:cNvSpPr/>
          <p:nvPr/>
        </p:nvSpPr>
        <p:spPr>
          <a:xfrm>
            <a:off x="10525104" y="4857225"/>
            <a:ext cx="726507" cy="65944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 sd="4132227832">
                  <a:custGeom>
                    <a:avLst/>
                    <a:gdLst>
                      <a:gd name="connsiteX0" fmla="*/ 0 w 726507"/>
                      <a:gd name="connsiteY0" fmla="*/ 0 h 659448"/>
                      <a:gd name="connsiteX1" fmla="*/ 363254 w 726507"/>
                      <a:gd name="connsiteY1" fmla="*/ 0 h 659448"/>
                      <a:gd name="connsiteX2" fmla="*/ 726507 w 726507"/>
                      <a:gd name="connsiteY2" fmla="*/ 0 h 659448"/>
                      <a:gd name="connsiteX3" fmla="*/ 726507 w 726507"/>
                      <a:gd name="connsiteY3" fmla="*/ 309941 h 659448"/>
                      <a:gd name="connsiteX4" fmla="*/ 726507 w 726507"/>
                      <a:gd name="connsiteY4" fmla="*/ 659448 h 659448"/>
                      <a:gd name="connsiteX5" fmla="*/ 355988 w 726507"/>
                      <a:gd name="connsiteY5" fmla="*/ 659448 h 659448"/>
                      <a:gd name="connsiteX6" fmla="*/ 0 w 726507"/>
                      <a:gd name="connsiteY6" fmla="*/ 659448 h 659448"/>
                      <a:gd name="connsiteX7" fmla="*/ 0 w 726507"/>
                      <a:gd name="connsiteY7" fmla="*/ 349507 h 659448"/>
                      <a:gd name="connsiteX8" fmla="*/ 0 w 726507"/>
                      <a:gd name="connsiteY8" fmla="*/ 0 h 6594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26507" h="659448" fill="none" extrusionOk="0">
                        <a:moveTo>
                          <a:pt x="0" y="0"/>
                        </a:moveTo>
                        <a:cubicBezTo>
                          <a:pt x="166553" y="-43462"/>
                          <a:pt x="275536" y="12875"/>
                          <a:pt x="363254" y="0"/>
                        </a:cubicBezTo>
                        <a:cubicBezTo>
                          <a:pt x="450972" y="-12875"/>
                          <a:pt x="612676" y="13035"/>
                          <a:pt x="726507" y="0"/>
                        </a:cubicBezTo>
                        <a:cubicBezTo>
                          <a:pt x="754145" y="120818"/>
                          <a:pt x="700616" y="234757"/>
                          <a:pt x="726507" y="309941"/>
                        </a:cubicBezTo>
                        <a:cubicBezTo>
                          <a:pt x="752398" y="385125"/>
                          <a:pt x="707779" y="510599"/>
                          <a:pt x="726507" y="659448"/>
                        </a:cubicBezTo>
                        <a:cubicBezTo>
                          <a:pt x="557144" y="684167"/>
                          <a:pt x="533182" y="651618"/>
                          <a:pt x="355988" y="659448"/>
                        </a:cubicBezTo>
                        <a:cubicBezTo>
                          <a:pt x="178794" y="667278"/>
                          <a:pt x="162931" y="653124"/>
                          <a:pt x="0" y="659448"/>
                        </a:cubicBezTo>
                        <a:cubicBezTo>
                          <a:pt x="-20141" y="597374"/>
                          <a:pt x="8188" y="419816"/>
                          <a:pt x="0" y="349507"/>
                        </a:cubicBezTo>
                        <a:cubicBezTo>
                          <a:pt x="-8188" y="279198"/>
                          <a:pt x="13007" y="83919"/>
                          <a:pt x="0" y="0"/>
                        </a:cubicBezTo>
                        <a:close/>
                      </a:path>
                      <a:path w="726507" h="659448" stroke="0" extrusionOk="0">
                        <a:moveTo>
                          <a:pt x="0" y="0"/>
                        </a:moveTo>
                        <a:cubicBezTo>
                          <a:pt x="184190" y="-29955"/>
                          <a:pt x="229484" y="20346"/>
                          <a:pt x="377784" y="0"/>
                        </a:cubicBezTo>
                        <a:cubicBezTo>
                          <a:pt x="526084" y="-20346"/>
                          <a:pt x="619308" y="25136"/>
                          <a:pt x="726507" y="0"/>
                        </a:cubicBezTo>
                        <a:cubicBezTo>
                          <a:pt x="747905" y="89430"/>
                          <a:pt x="709821" y="193690"/>
                          <a:pt x="726507" y="323130"/>
                        </a:cubicBezTo>
                        <a:cubicBezTo>
                          <a:pt x="743193" y="452570"/>
                          <a:pt x="696358" y="513093"/>
                          <a:pt x="726507" y="659448"/>
                        </a:cubicBezTo>
                        <a:cubicBezTo>
                          <a:pt x="581215" y="668753"/>
                          <a:pt x="450465" y="621374"/>
                          <a:pt x="348723" y="659448"/>
                        </a:cubicBezTo>
                        <a:cubicBezTo>
                          <a:pt x="246981" y="697522"/>
                          <a:pt x="73992" y="646375"/>
                          <a:pt x="0" y="659448"/>
                        </a:cubicBezTo>
                        <a:cubicBezTo>
                          <a:pt x="-23280" y="544354"/>
                          <a:pt x="35109" y="462684"/>
                          <a:pt x="0" y="342913"/>
                        </a:cubicBezTo>
                        <a:cubicBezTo>
                          <a:pt x="-35109" y="223142"/>
                          <a:pt x="8840" y="778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1921CB98-B696-6AC3-91ED-A1A5BEE370EF}"/>
              </a:ext>
            </a:extLst>
          </p:cNvPr>
          <p:cNvSpPr/>
          <p:nvPr/>
        </p:nvSpPr>
        <p:spPr>
          <a:xfrm>
            <a:off x="11251611" y="4857225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C7F7988B-70FD-3294-C93D-B70E013D81A1}"/>
              </a:ext>
            </a:extLst>
          </p:cNvPr>
          <p:cNvSpPr/>
          <p:nvPr/>
        </p:nvSpPr>
        <p:spPr>
          <a:xfrm>
            <a:off x="9072090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58280D9D-AE35-E6E0-0F01-52BC1EA4A12F}"/>
              </a:ext>
            </a:extLst>
          </p:cNvPr>
          <p:cNvSpPr/>
          <p:nvPr/>
        </p:nvSpPr>
        <p:spPr>
          <a:xfrm>
            <a:off x="9798597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0267EB33-5E2C-FD7B-8A8D-BEEC252F8090}"/>
              </a:ext>
            </a:extLst>
          </p:cNvPr>
          <p:cNvSpPr/>
          <p:nvPr/>
        </p:nvSpPr>
        <p:spPr>
          <a:xfrm>
            <a:off x="10525104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13386076-14A4-FDA9-6BEB-F794F52E701A}"/>
              </a:ext>
            </a:extLst>
          </p:cNvPr>
          <p:cNvSpPr/>
          <p:nvPr/>
        </p:nvSpPr>
        <p:spPr>
          <a:xfrm>
            <a:off x="11251611" y="5516673"/>
            <a:ext cx="726507" cy="65944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40" name="Content Placeholder 2">
            <a:extLst>
              <a:ext uri="{FF2B5EF4-FFF2-40B4-BE49-F238E27FC236}">
                <a16:creationId xmlns:a16="http://schemas.microsoft.com/office/drawing/2014/main" id="{070E3897-F316-5CCB-6563-81D7D19C8EFA}"/>
              </a:ext>
            </a:extLst>
          </p:cNvPr>
          <p:cNvSpPr txBox="1">
            <a:spLocks/>
          </p:cNvSpPr>
          <p:nvPr/>
        </p:nvSpPr>
        <p:spPr>
          <a:xfrm>
            <a:off x="132944" y="184913"/>
            <a:ext cx="11926111" cy="6419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i="1" dirty="0">
                <a:latin typeface="Arial" panose="020B0604020202020204" pitchFamily="34" charset="0"/>
                <a:cs typeface="Arial" panose="020B0604020202020204" pitchFamily="34" charset="0"/>
              </a:rPr>
              <a:t>Intuition for Maximum Moran’s I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1" name="Subtitle 2">
            <a:extLst>
              <a:ext uri="{FF2B5EF4-FFF2-40B4-BE49-F238E27FC236}">
                <a16:creationId xmlns:a16="http://schemas.microsoft.com/office/drawing/2014/main" id="{F600CC5C-9001-D179-7AC3-020C4621AB8A}"/>
              </a:ext>
            </a:extLst>
          </p:cNvPr>
          <p:cNvSpPr txBox="1">
            <a:spLocks/>
          </p:cNvSpPr>
          <p:nvPr/>
        </p:nvSpPr>
        <p:spPr>
          <a:xfrm>
            <a:off x="-1" y="6113686"/>
            <a:ext cx="10301591" cy="7443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 dirty="0"/>
              <a:t>“</a:t>
            </a:r>
            <a:r>
              <a:rPr lang="en-US" sz="24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there is no variation between the scores in any of the [classes [neighbors of </a:t>
            </a:r>
            <a:r>
              <a:rPr lang="en-US" sz="2400" kern="12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</a:t>
            </a:r>
            <a:r>
              <a:rPr lang="en-US" sz="24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squares]; rather all the variation is between the [classes [the same #]).”</a:t>
            </a:r>
            <a:endParaRPr lang="en-US" sz="1600" dirty="0">
              <a:effectLst/>
            </a:endParaRPr>
          </a:p>
          <a:p>
            <a:pPr marL="0" indent="0">
              <a:buNone/>
            </a:pPr>
            <a:endParaRPr lang="en-US" sz="2400" i="1" dirty="0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93633F21-D186-9A25-B415-12F37A25F8A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751393" y="621215"/>
            <a:ext cx="5367899" cy="2424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54000" tIns="0" rIns="0" bIns="63500"/>
          <a:lstStyle>
            <a:lvl1pPr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100000"/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100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</a:rPr>
              <a:t>Haggard, E. A. (1958). </a:t>
            </a: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  <a:hlinkClick r:id="rId4"/>
              </a:rPr>
              <a:t>Intraclass correlation and the analysis of variance</a:t>
            </a:r>
            <a:endParaRPr lang="en-US" altLang="en-US" sz="12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eaLnBrk="1" hangingPunct="1">
              <a:buFontTx/>
              <a:buNone/>
            </a:pP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08363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8F871857-D4A4-413E-7252-BD8AE5D4C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1131"/>
            <a:ext cx="12192000" cy="536448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6105525-516B-8E36-889F-3791E983DA48}"/>
              </a:ext>
            </a:extLst>
          </p:cNvPr>
          <p:cNvSpPr txBox="1">
            <a:spLocks/>
          </p:cNvSpPr>
          <p:nvPr/>
        </p:nvSpPr>
        <p:spPr>
          <a:xfrm>
            <a:off x="3144981" y="51513"/>
            <a:ext cx="7181273" cy="75874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b="1" dirty="0"/>
              <a:t>Networks spatial structure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903366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2CE632E-6E53-6799-4FEC-1630EABE43E0}"/>
              </a:ext>
            </a:extLst>
          </p:cNvPr>
          <p:cNvSpPr txBox="1">
            <a:spLocks/>
          </p:cNvSpPr>
          <p:nvPr/>
        </p:nvSpPr>
        <p:spPr>
          <a:xfrm>
            <a:off x="209550" y="0"/>
            <a:ext cx="11982450" cy="5925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Maximum within-class (‘auto’) correlation, and minimum (-1)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623CC9-5C6A-E235-D979-541F29AFF6F5}"/>
              </a:ext>
            </a:extLst>
          </p:cNvPr>
          <p:cNvSpPr txBox="1"/>
          <p:nvPr/>
        </p:nvSpPr>
        <p:spPr>
          <a:xfrm>
            <a:off x="0" y="2669010"/>
            <a:ext cx="1195387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Example A there is no variation between the scores in any of the rows[…[]; rather all the variation is between the row averages [sums] (i.e., between the classes), namely 77.9, 78.1, ... , 78.6. “</a:t>
            </a: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241BF40-B6EA-6601-EDEF-DB73F9A458A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0" y="6440344"/>
            <a:ext cx="12192000" cy="363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54000" tIns="0" rIns="0" bIns="63500"/>
          <a:lstStyle>
            <a:lvl1pPr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SzPct val="100000"/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SzPct val="100000"/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</a:rPr>
              <a:t>Haggard, E. A. (1958). Intraclass correlation and the analysis of variance</a:t>
            </a:r>
          </a:p>
          <a:p>
            <a:pPr eaLnBrk="1" hangingPunct="1">
              <a:buFontTx/>
              <a:buNone/>
            </a:pP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  <a:hlinkClick r:id="rId4"/>
              </a:rPr>
              <a:t>https://drive.google.com/file/d/15sqL7oOhYtLar-iUScwg6r7PG0sB2l8_/view?usp=share_link</a:t>
            </a:r>
            <a:r>
              <a:rPr lang="en-US" altLang="en-US" sz="12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C89D56-97CA-6ADD-9315-B1F3B3E9B0AE}"/>
              </a:ext>
            </a:extLst>
          </p:cNvPr>
          <p:cNvSpPr txBox="1"/>
          <p:nvPr/>
        </p:nvSpPr>
        <p:spPr>
          <a:xfrm>
            <a:off x="0" y="5610225"/>
            <a:ext cx="1195387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Example B all the variation is within the rows or classes, with the result that there is no variation between classes (i.e., each class average [sum] equals 78.3).’</a:t>
            </a:r>
            <a:endParaRPr lang="en-US" sz="2400" dirty="0"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58D343B-D052-19D5-1BBF-FC71A06EBB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6675" y="675257"/>
            <a:ext cx="8315325" cy="20859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1EE9D0F-4D1A-EA04-9C89-89A6B0189F9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0975" y="3470895"/>
            <a:ext cx="8201025" cy="204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669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45C3B8-B139-BC6D-FDB3-089C9F970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14" y="0"/>
            <a:ext cx="116141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79210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UNIQUEID" val="8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9542</TotalTime>
  <Words>5410</Words>
  <Application>Microsoft Office PowerPoint</Application>
  <PresentationFormat>Widescreen</PresentationFormat>
  <Paragraphs>616</Paragraphs>
  <Slides>40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63" baseType="lpstr">
      <vt:lpstr>Agency FB</vt:lpstr>
      <vt:lpstr>-apple-system</vt:lpstr>
      <vt:lpstr>Arial</vt:lpstr>
      <vt:lpstr>Arial Narrow</vt:lpstr>
      <vt:lpstr>Bernard MT Condensed</vt:lpstr>
      <vt:lpstr>Calibri</vt:lpstr>
      <vt:lpstr>Calibri Light</vt:lpstr>
      <vt:lpstr>Cambria Math</vt:lpstr>
      <vt:lpstr>Copperplate Gothic Bold</vt:lpstr>
      <vt:lpstr>Courier New</vt:lpstr>
      <vt:lpstr>halcom</vt:lpstr>
      <vt:lpstr>Helvetica</vt:lpstr>
      <vt:lpstr>Lato</vt:lpstr>
      <vt:lpstr>Merriweather</vt:lpstr>
      <vt:lpstr>MTMI</vt:lpstr>
      <vt:lpstr>Open Sans</vt:lpstr>
      <vt:lpstr>Segoe UI</vt:lpstr>
      <vt:lpstr>Times New Roman</vt:lpstr>
      <vt:lpstr>Times-Bold</vt:lpstr>
      <vt:lpstr>Times-Italic</vt:lpstr>
      <vt:lpstr>Times-Roman</vt:lpstr>
      <vt:lpstr>Wingdings</vt:lpstr>
      <vt:lpstr>Office Theme</vt:lpstr>
      <vt:lpstr>Boosting powers by combining spatial econometrics with dyadic analysis and SEM. Racial/ethnic differences in life expectancy across the US states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Coman, Emil</dc:creator>
  <cp:lastModifiedBy>Emil Coman</cp:lastModifiedBy>
  <cp:revision>112</cp:revision>
  <dcterms:created xsi:type="dcterms:W3CDTF">2023-01-26T20:41:25Z</dcterms:created>
  <dcterms:modified xsi:type="dcterms:W3CDTF">2023-06-26T20:37:01Z</dcterms:modified>
</cp:coreProperties>
</file>

<file path=docProps/thumbnail.jpeg>
</file>